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8" r:id="rId6"/>
    <p:sldId id="259" r:id="rId7"/>
    <p:sldId id="267" r:id="rId8"/>
    <p:sldId id="260" r:id="rId9"/>
    <p:sldId id="271" r:id="rId10"/>
    <p:sldId id="272" r:id="rId11"/>
    <p:sldId id="273" r:id="rId12"/>
    <p:sldId id="274" r:id="rId13"/>
    <p:sldId id="266" r:id="rId14"/>
    <p:sldId id="270" r:id="rId15"/>
    <p:sldId id="265" r:id="rId16"/>
    <p:sldId id="26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29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08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16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94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51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86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1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07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30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12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06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15332-9CEE-4C60-9F60-50F9D3903A07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D4DE4-239D-42A2-9059-895D6E0117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69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-volgt-client.nl/" TargetMode="External"/><Relationship Id="rId2" Type="http://schemas.openxmlformats.org/officeDocument/2006/relationships/hyperlink" Target="http://www.studentvolgtclient.n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-volgt-client.nl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facebook.com/studentvolgtclie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334" y="274224"/>
            <a:ext cx="9144000" cy="1056061"/>
          </a:xfrm>
        </p:spPr>
        <p:txBody>
          <a:bodyPr/>
          <a:lstStyle/>
          <a:p>
            <a:r>
              <a:rPr lang="nl-NL" dirty="0"/>
              <a:t>Ketenstage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334" y="2190008"/>
            <a:ext cx="9144000" cy="458974"/>
          </a:xfrm>
        </p:spPr>
        <p:txBody>
          <a:bodyPr/>
          <a:lstStyle/>
          <a:p>
            <a:r>
              <a:rPr lang="nl-NL" dirty="0"/>
              <a:t>Student volgt Cliënt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34" y="2850776"/>
            <a:ext cx="2399566" cy="1878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91" y="3628053"/>
            <a:ext cx="3713417" cy="1428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91" y="3363416"/>
            <a:ext cx="1957324" cy="1957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70" y="5177285"/>
            <a:ext cx="3473238" cy="9427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96" y="1451466"/>
            <a:ext cx="1514475" cy="5773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2474" y="1430865"/>
            <a:ext cx="285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600" i="1" dirty="0"/>
              <a:t>Pilot #1 met 3 studenten</a:t>
            </a:r>
          </a:p>
          <a:p>
            <a:pPr algn="r"/>
            <a:r>
              <a:rPr lang="nl-NL" sz="1600" i="1" dirty="0"/>
              <a:t>september 2016 – februari 2017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90099" y="1421725"/>
            <a:ext cx="264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Pilot #2 met 6 studenten</a:t>
            </a:r>
          </a:p>
          <a:p>
            <a:r>
              <a:rPr lang="nl-NL" sz="1600" i="1" dirty="0"/>
              <a:t>februari 2016 – juli 2017</a:t>
            </a:r>
          </a:p>
        </p:txBody>
      </p:sp>
    </p:spTree>
    <p:extLst>
      <p:ext uri="{BB962C8B-B14F-4D97-AF65-F5344CB8AC3E}">
        <p14:creationId xmlns:p14="http://schemas.microsoft.com/office/powerpoint/2010/main" val="199950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Praktisch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96" y="1431236"/>
            <a:ext cx="11171582" cy="5088834"/>
          </a:xfrm>
        </p:spPr>
        <p:txBody>
          <a:bodyPr/>
          <a:lstStyle/>
          <a:p>
            <a:r>
              <a:rPr lang="nl-NL" dirty="0"/>
              <a:t>Pilot 1: actief werven van studenten door enthousiaste docenten</a:t>
            </a:r>
          </a:p>
          <a:p>
            <a:pPr lvl="1"/>
            <a:r>
              <a:rPr lang="nl-NL" dirty="0"/>
              <a:t>Uit eigen studentenpopulatie….ging moeizaam. </a:t>
            </a:r>
          </a:p>
          <a:p>
            <a:pPr lvl="1"/>
            <a:r>
              <a:rPr lang="nl-NL" dirty="0"/>
              <a:t>Opbrengst: 3 studenten</a:t>
            </a:r>
          </a:p>
          <a:p>
            <a:r>
              <a:rPr lang="nl-NL" dirty="0"/>
              <a:t>Pilot 2: werven van studenten door enthousiaste docenten EN de deelnemende studenten</a:t>
            </a:r>
          </a:p>
          <a:p>
            <a:pPr lvl="1"/>
            <a:r>
              <a:rPr lang="nl-NL" dirty="0"/>
              <a:t>Via Intranet en eigen website (</a:t>
            </a:r>
            <a:r>
              <a:rPr lang="nl-NL" dirty="0">
                <a:hlinkClick r:id="rId2"/>
              </a:rPr>
              <a:t>www.studentvolgtclient.nl</a:t>
            </a:r>
            <a:r>
              <a:rPr lang="nl-NL" dirty="0"/>
              <a:t>). </a:t>
            </a:r>
          </a:p>
          <a:p>
            <a:pPr lvl="1"/>
            <a:r>
              <a:rPr lang="nl-NL" dirty="0"/>
              <a:t>Opbrengst: 6 studenten</a:t>
            </a:r>
          </a:p>
          <a:p>
            <a:r>
              <a:rPr lang="nl-NL" dirty="0"/>
              <a:t>Pilot 3: werven van studenten door deelnemende studenten</a:t>
            </a:r>
          </a:p>
          <a:p>
            <a:pPr lvl="1"/>
            <a:r>
              <a:rPr lang="nl-NL" dirty="0"/>
              <a:t>Intranet, Blackboard, eigen website (</a:t>
            </a:r>
            <a:r>
              <a:rPr lang="nl-NL" dirty="0">
                <a:hlinkClick r:id="rId3"/>
              </a:rPr>
              <a:t>www.student-volgt-client.nl</a:t>
            </a:r>
            <a:r>
              <a:rPr lang="nl-NL" dirty="0"/>
              <a:t>), Facebook pagina, visitekaartjes, </a:t>
            </a:r>
            <a:r>
              <a:rPr lang="nl-NL" dirty="0" err="1"/>
              <a:t>Whatsapp</a:t>
            </a:r>
            <a:endParaRPr lang="nl-NL" dirty="0"/>
          </a:p>
          <a:p>
            <a:pPr lvl="1"/>
            <a:r>
              <a:rPr lang="nl-NL" dirty="0"/>
              <a:t>Opbrengst: 15 studenten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38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verder…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Werkveldconferentie</a:t>
            </a:r>
          </a:p>
          <a:p>
            <a:r>
              <a:rPr lang="nl-NL" dirty="0"/>
              <a:t>Artikelen (verhaal van de student) in PL.HANZE en Onderwijs en Gezondheidszorg</a:t>
            </a:r>
          </a:p>
          <a:p>
            <a:r>
              <a:rPr lang="nl-NL" dirty="0"/>
              <a:t>Koploper in Zorgpact</a:t>
            </a:r>
          </a:p>
          <a:p>
            <a:endParaRPr lang="nl-NL" dirty="0"/>
          </a:p>
          <a:p>
            <a:r>
              <a:rPr lang="nl-NL" dirty="0"/>
              <a:t>Communicatie steeds via eerder genoemde communicatiekanalen, aangevuld met persoonlijke LinkedIn- en Facebookpagina’s </a:t>
            </a:r>
          </a:p>
        </p:txBody>
      </p:sp>
    </p:spTree>
    <p:extLst>
      <p:ext uri="{BB962C8B-B14F-4D97-AF65-F5344CB8AC3E}">
        <p14:creationId xmlns:p14="http://schemas.microsoft.com/office/powerpoint/2010/main" val="215359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Voorbeelden laten zien:</a:t>
            </a:r>
          </a:p>
          <a:p>
            <a:pPr lvl="1"/>
            <a:r>
              <a:rPr lang="nl-NL" dirty="0"/>
              <a:t>Artikel PL.HANZE</a:t>
            </a:r>
          </a:p>
          <a:p>
            <a:pPr lvl="1"/>
            <a:r>
              <a:rPr lang="nl-NL" dirty="0"/>
              <a:t>Artikel O&amp;G</a:t>
            </a:r>
          </a:p>
          <a:p>
            <a:pPr lvl="1"/>
            <a:r>
              <a:rPr lang="nl-NL" dirty="0"/>
              <a:t>Screenshot Intranet HG</a:t>
            </a:r>
          </a:p>
          <a:p>
            <a:pPr lvl="1"/>
            <a:r>
              <a:rPr lang="nl-NL" dirty="0"/>
              <a:t>Screenshot webpagina student-volgt-</a:t>
            </a:r>
            <a:r>
              <a:rPr lang="nl-NL" dirty="0" err="1"/>
              <a:t>client</a:t>
            </a:r>
            <a:endParaRPr lang="nl-NL" dirty="0"/>
          </a:p>
          <a:p>
            <a:pPr lvl="1"/>
            <a:r>
              <a:rPr lang="nl-NL" dirty="0"/>
              <a:t>Screenshot facebookpagina</a:t>
            </a:r>
          </a:p>
          <a:p>
            <a:pPr lvl="1"/>
            <a:r>
              <a:rPr lang="nl-NL" dirty="0"/>
              <a:t>Screenshot webpagina Zorgpact</a:t>
            </a:r>
          </a:p>
        </p:txBody>
      </p:sp>
    </p:spTree>
    <p:extLst>
      <p:ext uri="{BB962C8B-B14F-4D97-AF65-F5344CB8AC3E}">
        <p14:creationId xmlns:p14="http://schemas.microsoft.com/office/powerpoint/2010/main" val="122968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2" y="365126"/>
            <a:ext cx="1514475" cy="6579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42887"/>
            <a:ext cx="4779170" cy="6372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8" y="3200401"/>
            <a:ext cx="3896152" cy="3414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830" y="1460034"/>
            <a:ext cx="4628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We doen best iets bijzonders…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9888977" y="5876449"/>
            <a:ext cx="1955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i="1" dirty="0"/>
              <a:t>Artikel in personeelsblad Hanzehogeschool PL.HANZE 2017/2</a:t>
            </a:r>
          </a:p>
        </p:txBody>
      </p:sp>
    </p:spTree>
    <p:extLst>
      <p:ext uri="{BB962C8B-B14F-4D97-AF65-F5344CB8AC3E}">
        <p14:creationId xmlns:p14="http://schemas.microsoft.com/office/powerpoint/2010/main" val="265216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4247" y="748335"/>
            <a:ext cx="3852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Vinden ook de studenten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2053" y="6241774"/>
            <a:ext cx="476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Artikel in Onderwijs en Gezondheidszorg, 2017/3</a:t>
            </a:r>
          </a:p>
        </p:txBody>
      </p:sp>
    </p:spTree>
    <p:extLst>
      <p:ext uri="{BB962C8B-B14F-4D97-AF65-F5344CB8AC3E}">
        <p14:creationId xmlns:p14="http://schemas.microsoft.com/office/powerpoint/2010/main" val="266154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84" y="1002179"/>
            <a:ext cx="6235637" cy="4676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0977" y="321780"/>
            <a:ext cx="9353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/>
              <a:t>Ervaringen van studenten, praktijkopleiders en werkbegeleiders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4" y="5836087"/>
            <a:ext cx="1002883" cy="774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38" y="5744484"/>
            <a:ext cx="2656865" cy="1021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63" y="5836262"/>
            <a:ext cx="838182" cy="838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941793"/>
            <a:ext cx="2315951" cy="628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76" y="918491"/>
            <a:ext cx="1514475" cy="6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4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3" y="591803"/>
            <a:ext cx="11731527" cy="40741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9634" y="5584270"/>
            <a:ext cx="4826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hlinkClick r:id="rId3"/>
              </a:rPr>
              <a:t>www.student-volgt-client.nl</a:t>
            </a:r>
            <a:endParaRPr lang="nl-NL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756458" y="6169045"/>
            <a:ext cx="6644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hlinkClick r:id="rId4"/>
              </a:rPr>
              <a:t>www.facebook.com/studentvolgtclient</a:t>
            </a:r>
            <a:endParaRPr lang="nl-NL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34067" y="4768662"/>
            <a:ext cx="9784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Save </a:t>
            </a:r>
            <a:r>
              <a:rPr lang="nl-NL" sz="2400" dirty="0" err="1"/>
              <a:t>the</a:t>
            </a:r>
            <a:r>
              <a:rPr lang="nl-NL" sz="2400" dirty="0"/>
              <a:t> date: afsluiting pilot #2 op 29 juni. Locatie volgt, opgave via website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627" y="5803504"/>
            <a:ext cx="1514475" cy="6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nl-NL" i="1" dirty="0"/>
              <a:t>Waarom dit project? </a:t>
            </a:r>
            <a:endParaRPr lang="nl-NL" dirty="0"/>
          </a:p>
          <a:p>
            <a:pPr lvl="0"/>
            <a:r>
              <a:rPr lang="nl-NL" i="1" dirty="0"/>
              <a:t>Hoe gerealiseerd met drie organisaties en een Hogeschool?</a:t>
            </a:r>
            <a:endParaRPr lang="nl-NL" dirty="0"/>
          </a:p>
          <a:p>
            <a:pPr lvl="0"/>
            <a:r>
              <a:rPr lang="nl-NL" i="1" dirty="0"/>
              <a:t>Positionering in de drie organisaties m.n. in Meander (= </a:t>
            </a:r>
            <a:r>
              <a:rPr lang="nl-NL" i="1" dirty="0" err="1"/>
              <a:t>ActiZ</a:t>
            </a:r>
            <a:r>
              <a:rPr lang="nl-NL" i="1" dirty="0"/>
              <a:t>-lid)</a:t>
            </a:r>
            <a:endParaRPr lang="nl-NL" dirty="0"/>
          </a:p>
          <a:p>
            <a:pPr lvl="0"/>
            <a:r>
              <a:rPr lang="nl-NL" i="1" dirty="0"/>
              <a:t>Hoe hebben jullie communicatie richting studenten aangepakt? Welke triggers?</a:t>
            </a:r>
            <a:endParaRPr lang="nl-NL" dirty="0"/>
          </a:p>
          <a:p>
            <a:pPr lvl="0"/>
            <a:r>
              <a:rPr lang="nl-NL" i="1" dirty="0"/>
              <a:t>Communicatie richting ‘cliënt die gevolgd werd’</a:t>
            </a:r>
            <a:endParaRPr lang="nl-NL" dirty="0"/>
          </a:p>
          <a:p>
            <a:pPr lvl="0"/>
            <a:r>
              <a:rPr lang="nl-NL" i="1" dirty="0"/>
              <a:t>Hoe communiceer je intern over dit project? </a:t>
            </a:r>
            <a:endParaRPr lang="nl-NL" dirty="0"/>
          </a:p>
          <a:p>
            <a:pPr lvl="0"/>
            <a:r>
              <a:rPr lang="nl-NL" i="1" dirty="0"/>
              <a:t>Hoe communiceren de studenten over hun unieke leerproces? </a:t>
            </a:r>
            <a:endParaRPr lang="nl-NL" dirty="0"/>
          </a:p>
          <a:p>
            <a:pPr lvl="0"/>
            <a:r>
              <a:rPr lang="nl-NL" i="1" dirty="0"/>
              <a:t>Betrokkenheid afdeling communicatie (zorgorganisaties en academie) bij dit project</a:t>
            </a:r>
            <a:endParaRPr lang="nl-NL" dirty="0"/>
          </a:p>
          <a:p>
            <a:pPr lvl="0"/>
            <a:r>
              <a:rPr lang="nl-NL" i="1" dirty="0"/>
              <a:t>Resultaten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159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‘student volgt cliënt’?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7036"/>
          </a:xfrm>
        </p:spPr>
        <p:txBody>
          <a:bodyPr/>
          <a:lstStyle/>
          <a:p>
            <a:r>
              <a:rPr lang="nl-NL" dirty="0"/>
              <a:t>Zorglandschap verandert snel (</a:t>
            </a:r>
            <a:r>
              <a:rPr lang="nl-NL" dirty="0" err="1"/>
              <a:t>extramuralisering</a:t>
            </a:r>
            <a:r>
              <a:rPr lang="nl-NL" dirty="0"/>
              <a:t>)</a:t>
            </a:r>
          </a:p>
          <a:p>
            <a:r>
              <a:rPr lang="nl-NL" dirty="0"/>
              <a:t>Sterkere afhankelijkheid van ketenpartners</a:t>
            </a:r>
          </a:p>
          <a:p>
            <a:r>
              <a:rPr lang="nl-NL" dirty="0"/>
              <a:t>Inzicht krijgen in mogelijkheden van die ketenpartners</a:t>
            </a:r>
          </a:p>
          <a:p>
            <a:r>
              <a:rPr lang="nl-NL" dirty="0"/>
              <a:t>Dubbele vergrijzing, complexiteit van ouderenzorg</a:t>
            </a:r>
          </a:p>
          <a:p>
            <a:r>
              <a:rPr lang="nl-NL" dirty="0"/>
              <a:t>Behoefte aan hbo-verpleegkundigen in de ouderenzorg</a:t>
            </a:r>
          </a:p>
          <a:p>
            <a:r>
              <a:rPr lang="nl-NL" dirty="0"/>
              <a:t>Hoe deze student boeien, binden en behouden?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Opleiden (en werken) in de zorgketen: ketenstage</a:t>
            </a:r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4" y="5836087"/>
            <a:ext cx="1002883" cy="774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38" y="5744484"/>
            <a:ext cx="2656865" cy="1021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63" y="5836262"/>
            <a:ext cx="838182" cy="838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941793"/>
            <a:ext cx="2315951" cy="628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2" y="365126"/>
            <a:ext cx="1514475" cy="6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6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Studenten stage laten lopen in de zorgketen van de kwetsbare oudere</a:t>
            </a:r>
          </a:p>
          <a:p>
            <a:pPr lvl="1"/>
            <a:r>
              <a:rPr lang="nl-NL" dirty="0"/>
              <a:t>Boeien en binden</a:t>
            </a:r>
          </a:p>
          <a:p>
            <a:pPr lvl="1"/>
            <a:r>
              <a:rPr lang="nl-NL" dirty="0"/>
              <a:t>Patiëntproblematiek en continuïteit van zorg centraal</a:t>
            </a:r>
          </a:p>
          <a:p>
            <a:pPr lvl="1"/>
            <a:r>
              <a:rPr lang="nl-NL" dirty="0"/>
              <a:t>Zelfsturing van het leerproces (leeruitkomsten zijn leidend)</a:t>
            </a:r>
          </a:p>
          <a:p>
            <a:r>
              <a:rPr lang="nl-NL" dirty="0"/>
              <a:t>Ketenpartners kijken bij elkaar ‘in de keuken’</a:t>
            </a:r>
          </a:p>
          <a:p>
            <a:r>
              <a:rPr lang="nl-NL" dirty="0"/>
              <a:t>Professionele leergemeenschap / Community of </a:t>
            </a:r>
            <a:r>
              <a:rPr lang="nl-NL" dirty="0" err="1"/>
              <a:t>Learners</a:t>
            </a:r>
            <a:endParaRPr lang="nl-NL" dirty="0"/>
          </a:p>
          <a:p>
            <a:pPr lvl="1"/>
            <a:r>
              <a:rPr lang="nl-NL" dirty="0"/>
              <a:t>Studenten, praktijkopleiders, werkbegeleiders, docentbegeleider</a:t>
            </a:r>
          </a:p>
          <a:p>
            <a:pPr lvl="1"/>
            <a:r>
              <a:rPr lang="nl-NL" dirty="0"/>
              <a:t>Lerende organisaties, lerende medewerkers (life long </a:t>
            </a:r>
            <a:r>
              <a:rPr lang="nl-NL" dirty="0" err="1"/>
              <a:t>learning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Informeel leren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4" y="5836087"/>
            <a:ext cx="1002883" cy="774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38" y="5744484"/>
            <a:ext cx="2656865" cy="1021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63" y="5836262"/>
            <a:ext cx="838182" cy="838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941793"/>
            <a:ext cx="2315951" cy="628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2" y="365126"/>
            <a:ext cx="1514475" cy="6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6535"/>
          </a:xfrm>
        </p:spPr>
        <p:txBody>
          <a:bodyPr/>
          <a:lstStyle/>
          <a:p>
            <a:r>
              <a:rPr lang="nl-NL" dirty="0"/>
              <a:t>Uitvoering (semester = 20 weken)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08363"/>
              </p:ext>
            </p:extLst>
          </p:nvPr>
        </p:nvGraphicFramePr>
        <p:xfrm>
          <a:off x="930344" y="1996469"/>
          <a:ext cx="9935817" cy="3906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844685441"/>
                    </a:ext>
                  </a:extLst>
                </a:gridCol>
                <a:gridCol w="7306917">
                  <a:extLst>
                    <a:ext uri="{9D8B030D-6E8A-4147-A177-3AD203B41FA5}">
                      <a16:colId xmlns:a16="http://schemas.microsoft.com/office/drawing/2014/main" val="3304536451"/>
                    </a:ext>
                  </a:extLst>
                </a:gridCol>
              </a:tblGrid>
              <a:tr h="843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r>
                        <a:rPr lang="nl-NL" sz="2800" dirty="0">
                          <a:solidFill>
                            <a:srgbClr val="FFFF00"/>
                          </a:solidFill>
                          <a:effectLst/>
                        </a:rPr>
                        <a:t>Reguliere stage</a:t>
                      </a:r>
                      <a:endParaRPr lang="nl-NL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Week 1</a:t>
                      </a:r>
                      <a:r>
                        <a:rPr lang="nl-NL" sz="2800" baseline="0" dirty="0">
                          <a:effectLst/>
                        </a:rPr>
                        <a:t> t/m week </a:t>
                      </a:r>
                      <a:r>
                        <a:rPr lang="nl-NL" sz="2800" dirty="0">
                          <a:effectLst/>
                        </a:rPr>
                        <a:t>20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044806"/>
                  </a:ext>
                </a:extLst>
              </a:tr>
              <a:tr h="102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Student(en) 1  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Thuiszorg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733039"/>
                  </a:ext>
                </a:extLst>
              </a:tr>
              <a:tr h="102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Student(en) 2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Ziekenhuis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471018"/>
                  </a:ext>
                </a:extLst>
              </a:tr>
              <a:tr h="102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Student(en) 3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Revalidatie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502029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2" y="365126"/>
            <a:ext cx="1514475" cy="657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46" y="2938405"/>
            <a:ext cx="682547" cy="682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7" y="3949770"/>
            <a:ext cx="816666" cy="6308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91" y="5014005"/>
            <a:ext cx="1345909" cy="4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0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Uitvoering (semester = 20 weken)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51786"/>
              </p:ext>
            </p:extLst>
          </p:nvPr>
        </p:nvGraphicFramePr>
        <p:xfrm>
          <a:off x="838200" y="1690686"/>
          <a:ext cx="10515600" cy="4084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8446854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0453645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3366067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04813396"/>
                    </a:ext>
                  </a:extLst>
                </a:gridCol>
              </a:tblGrid>
              <a:tr h="102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r>
                        <a:rPr lang="nl-NL" sz="2800" dirty="0">
                          <a:solidFill>
                            <a:srgbClr val="FFFF00"/>
                          </a:solidFill>
                          <a:effectLst/>
                        </a:rPr>
                        <a:t>Ketenstage</a:t>
                      </a:r>
                      <a:endParaRPr lang="nl-NL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Week 1-6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Week 8-13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Week</a:t>
                      </a:r>
                      <a:r>
                        <a:rPr lang="nl-NL" sz="2800" baseline="0" dirty="0">
                          <a:effectLst/>
                        </a:rPr>
                        <a:t> 15-20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044806"/>
                  </a:ext>
                </a:extLst>
              </a:tr>
              <a:tr h="102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Student(en) 1  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Thuiszorg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Revalidatie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Ziekenhuis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733039"/>
                  </a:ext>
                </a:extLst>
              </a:tr>
              <a:tr h="102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Student(en) 2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Ziekenhuis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Thuiszorg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Revalidatie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471018"/>
                  </a:ext>
                </a:extLst>
              </a:tr>
              <a:tr h="102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Student(en) 3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Revalidatie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Ziekenhuis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Thuiszorg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502029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2" y="365126"/>
            <a:ext cx="1514475" cy="65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2" y="2897257"/>
            <a:ext cx="816666" cy="630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87" y="3159731"/>
            <a:ext cx="1345909" cy="468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46" y="2938405"/>
            <a:ext cx="682547" cy="682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7" y="3949770"/>
            <a:ext cx="816666" cy="630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27" y="4978469"/>
            <a:ext cx="816666" cy="630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86" y="3962106"/>
            <a:ext cx="682547" cy="682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52" y="4963309"/>
            <a:ext cx="682547" cy="682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619" y="4195772"/>
            <a:ext cx="1345909" cy="468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90" y="5221569"/>
            <a:ext cx="1345909" cy="4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0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421"/>
          </a:xfrm>
        </p:spPr>
        <p:txBody>
          <a:bodyPr/>
          <a:lstStyle/>
          <a:p>
            <a:r>
              <a:rPr lang="nl-NL" dirty="0"/>
              <a:t>Uitvoering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252"/>
            <a:ext cx="10515600" cy="429883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In de stage staan thema’s </a:t>
            </a:r>
            <a:r>
              <a:rPr lang="nl-NL" dirty="0">
                <a:solidFill>
                  <a:srgbClr val="FF0000"/>
                </a:solidFill>
              </a:rPr>
              <a:t>continuïteit van zorg </a:t>
            </a:r>
            <a:r>
              <a:rPr lang="nl-NL" dirty="0"/>
              <a:t>en aantal </a:t>
            </a:r>
            <a:r>
              <a:rPr lang="nl-NL" dirty="0">
                <a:solidFill>
                  <a:srgbClr val="FF0000"/>
                </a:solidFill>
              </a:rPr>
              <a:t>patiëntproblemen</a:t>
            </a:r>
            <a:r>
              <a:rPr lang="nl-NL" dirty="0"/>
              <a:t> (uit de </a:t>
            </a:r>
            <a:r>
              <a:rPr lang="nl-NL" dirty="0" err="1"/>
              <a:t>Kernset</a:t>
            </a:r>
            <a:r>
              <a:rPr lang="nl-NL" dirty="0"/>
              <a:t>) centraal, student volgt deze thema’s op alle stations</a:t>
            </a:r>
          </a:p>
          <a:p>
            <a:r>
              <a:rPr lang="nl-NL" dirty="0">
                <a:solidFill>
                  <a:srgbClr val="FF0000"/>
                </a:solidFill>
              </a:rPr>
              <a:t>Bijeenkomsten leergemeenschap</a:t>
            </a:r>
            <a:r>
              <a:rPr lang="nl-NL" dirty="0"/>
              <a:t>: om de twee weken (ca. 2 uur)</a:t>
            </a:r>
          </a:p>
          <a:p>
            <a:r>
              <a:rPr lang="nl-NL" dirty="0">
                <a:solidFill>
                  <a:srgbClr val="FF0000"/>
                </a:solidFill>
              </a:rPr>
              <a:t>Tussenweken</a:t>
            </a:r>
            <a:r>
              <a:rPr lang="nl-NL" dirty="0"/>
              <a:t> (week 7 en week 14) </a:t>
            </a:r>
            <a:r>
              <a:rPr lang="nl-NL" dirty="0">
                <a:solidFill>
                  <a:srgbClr val="FF0000"/>
                </a:solidFill>
              </a:rPr>
              <a:t>ingevuld en samengesteld </a:t>
            </a:r>
            <a:r>
              <a:rPr lang="nl-NL" dirty="0"/>
              <a:t>op basis van de </a:t>
            </a:r>
            <a:r>
              <a:rPr lang="nl-NL" dirty="0">
                <a:solidFill>
                  <a:srgbClr val="FF0000"/>
                </a:solidFill>
              </a:rPr>
              <a:t>leerbehoefte van de leergemeenschap</a:t>
            </a:r>
          </a:p>
          <a:p>
            <a:pPr lvl="1"/>
            <a:r>
              <a:rPr lang="nl-NL" dirty="0"/>
              <a:t>Tussenevaluaties studenten, overdracht van stations aan elkaar en ketenpartners, les Klinisch Redeneren, bezoek Zorg(t)huis Winschoten, sprekers, presentaties, symposia, congressen </a:t>
            </a:r>
            <a:r>
              <a:rPr lang="nl-NL" dirty="0" err="1"/>
              <a:t>etc</a:t>
            </a:r>
            <a:r>
              <a:rPr lang="nl-NL" dirty="0"/>
              <a:t> </a:t>
            </a:r>
            <a:r>
              <a:rPr lang="nl-NL" dirty="0" err="1"/>
              <a:t>etc</a:t>
            </a:r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Afsluiting stage </a:t>
            </a:r>
            <a:r>
              <a:rPr lang="nl-NL" dirty="0"/>
              <a:t>met presentatie van resultaten: pilot #1: mini-symposium, afsluiting pilot #2?.....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4" y="5836087"/>
            <a:ext cx="1002883" cy="774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38" y="5744484"/>
            <a:ext cx="2656865" cy="1021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63" y="5836262"/>
            <a:ext cx="838182" cy="838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941793"/>
            <a:ext cx="2315951" cy="628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2" y="365126"/>
            <a:ext cx="1514475" cy="6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5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tot zover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507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Studenten </a:t>
            </a:r>
            <a:r>
              <a:rPr lang="nl-NL" dirty="0"/>
              <a:t>die de ouderenzorg als uitdagend en complex zien</a:t>
            </a:r>
          </a:p>
          <a:p>
            <a:r>
              <a:rPr lang="nl-NL" dirty="0">
                <a:solidFill>
                  <a:srgbClr val="FF0000"/>
                </a:solidFill>
              </a:rPr>
              <a:t>Studenten</a:t>
            </a:r>
            <a:r>
              <a:rPr lang="nl-NL" dirty="0"/>
              <a:t> die daadwerkelijk </a:t>
            </a:r>
            <a:r>
              <a:rPr lang="nl-NL" dirty="0">
                <a:solidFill>
                  <a:srgbClr val="FF0000"/>
                </a:solidFill>
              </a:rPr>
              <a:t>eigen regie </a:t>
            </a:r>
            <a:r>
              <a:rPr lang="nl-NL" dirty="0"/>
              <a:t>krijgen over </a:t>
            </a:r>
            <a:r>
              <a:rPr lang="nl-NL" dirty="0">
                <a:solidFill>
                  <a:srgbClr val="FF0000"/>
                </a:solidFill>
              </a:rPr>
              <a:t>leerproces</a:t>
            </a:r>
          </a:p>
          <a:p>
            <a:r>
              <a:rPr lang="nl-NL" dirty="0">
                <a:solidFill>
                  <a:srgbClr val="FF0000"/>
                </a:solidFill>
              </a:rPr>
              <a:t>Werknemers</a:t>
            </a:r>
            <a:r>
              <a:rPr lang="nl-NL" dirty="0"/>
              <a:t> die (weer) in de </a:t>
            </a:r>
            <a:r>
              <a:rPr lang="nl-NL" dirty="0">
                <a:solidFill>
                  <a:srgbClr val="FF0000"/>
                </a:solidFill>
              </a:rPr>
              <a:t>leerhouding</a:t>
            </a:r>
            <a:r>
              <a:rPr lang="nl-NL" dirty="0"/>
              <a:t> komen</a:t>
            </a:r>
          </a:p>
          <a:p>
            <a:r>
              <a:rPr lang="nl-NL" dirty="0">
                <a:solidFill>
                  <a:srgbClr val="FF0000"/>
                </a:solidFill>
              </a:rPr>
              <a:t>Meer inzicht </a:t>
            </a:r>
            <a:r>
              <a:rPr lang="nl-NL" dirty="0"/>
              <a:t>in</a:t>
            </a:r>
          </a:p>
          <a:p>
            <a:pPr lvl="1"/>
            <a:r>
              <a:rPr lang="nl-NL" dirty="0"/>
              <a:t>problematiek van de kwetsbare oudere in de keten</a:t>
            </a:r>
          </a:p>
          <a:p>
            <a:pPr lvl="1"/>
            <a:r>
              <a:rPr lang="nl-NL" dirty="0"/>
              <a:t>hiaten in de transmurale overdracht</a:t>
            </a:r>
          </a:p>
          <a:p>
            <a:pPr lvl="1"/>
            <a:r>
              <a:rPr lang="nl-NL" dirty="0"/>
              <a:t>elkaars mogelijkheden in de keten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4" y="5836087"/>
            <a:ext cx="1002883" cy="774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38" y="5744484"/>
            <a:ext cx="2656865" cy="1021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63" y="5836262"/>
            <a:ext cx="838182" cy="838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941793"/>
            <a:ext cx="2315951" cy="628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2" y="365126"/>
            <a:ext cx="1514475" cy="6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7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Maar hoe bereiken we die student?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Insteek is naar en vanuit de student</a:t>
            </a:r>
          </a:p>
          <a:p>
            <a:pPr lvl="1"/>
            <a:r>
              <a:rPr lang="nl-NL" dirty="0"/>
              <a:t>Vanuit studentperspectief</a:t>
            </a:r>
          </a:p>
          <a:p>
            <a:pPr lvl="1"/>
            <a:r>
              <a:rPr lang="nl-NL" dirty="0"/>
              <a:t>Door de student zelf</a:t>
            </a:r>
          </a:p>
          <a:p>
            <a:pPr lvl="1"/>
            <a:r>
              <a:rPr lang="nl-NL" dirty="0"/>
              <a:t>Doorgeven van ervaringen</a:t>
            </a:r>
          </a:p>
          <a:p>
            <a:r>
              <a:rPr lang="nl-NL" dirty="0"/>
              <a:t>Benaderen vanuit werkveld en opleiding</a:t>
            </a:r>
          </a:p>
          <a:p>
            <a:pPr lvl="1"/>
            <a:r>
              <a:rPr lang="nl-NL" dirty="0"/>
              <a:t>Kennis laten maken met ouderenzorg (eerstejaars oriëntatiestage)</a:t>
            </a:r>
          </a:p>
          <a:p>
            <a:pPr lvl="1"/>
            <a:r>
              <a:rPr lang="nl-NL" dirty="0"/>
              <a:t>Actieve benadering via opleidingsmedia (Intranet en Blackboard)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9728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650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Ketenstage</vt:lpstr>
      <vt:lpstr>PowerPoint Presentation</vt:lpstr>
      <vt:lpstr>Waarom ‘student volgt cliënt’?</vt:lpstr>
      <vt:lpstr>Doelen</vt:lpstr>
      <vt:lpstr>Uitvoering (semester = 20 weken)</vt:lpstr>
      <vt:lpstr>Uitvoering (semester = 20 weken)</vt:lpstr>
      <vt:lpstr>Uitvoering</vt:lpstr>
      <vt:lpstr>Resultaten tot zover</vt:lpstr>
      <vt:lpstr>Maar hoe bereiken we die student?</vt:lpstr>
      <vt:lpstr>Praktisch</vt:lpstr>
      <vt:lpstr>En verder…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Hanzehogeschool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Ketenstage</dc:title>
  <dc:creator>Jansen EJ, Erik</dc:creator>
  <cp:lastModifiedBy>Jansen EJ, Erik</cp:lastModifiedBy>
  <cp:revision>34</cp:revision>
  <dcterms:created xsi:type="dcterms:W3CDTF">2017-04-07T11:43:42Z</dcterms:created>
  <dcterms:modified xsi:type="dcterms:W3CDTF">2017-05-11T19:52:16Z</dcterms:modified>
</cp:coreProperties>
</file>