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9" r:id="rId3"/>
    <p:sldId id="257" r:id="rId4"/>
    <p:sldId id="258" r:id="rId5"/>
    <p:sldId id="268" r:id="rId6"/>
    <p:sldId id="259" r:id="rId7"/>
    <p:sldId id="267" r:id="rId8"/>
    <p:sldId id="260" r:id="rId9"/>
    <p:sldId id="278" r:id="rId10"/>
    <p:sldId id="266" r:id="rId11"/>
    <p:sldId id="270" r:id="rId12"/>
    <p:sldId id="273" r:id="rId13"/>
    <p:sldId id="281" r:id="rId14"/>
    <p:sldId id="274" r:id="rId15"/>
    <p:sldId id="276" r:id="rId16"/>
    <p:sldId id="282" r:id="rId17"/>
    <p:sldId id="28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3577" autoAdjust="0"/>
  </p:normalViewPr>
  <p:slideViewPr>
    <p:cSldViewPr snapToGrid="0">
      <p:cViewPr varScale="1">
        <p:scale>
          <a:sx n="117" d="100"/>
          <a:sy n="117" d="100"/>
        </p:scale>
        <p:origin x="3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7C5BA-2496-42C8-8672-A24AE76AB611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F926-EE30-4EDF-A343-A6B980C829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57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29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08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1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094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51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8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1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07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30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12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06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5332-9CEE-4C60-9F60-50F9D3903A07}" type="datetimeFigureOut">
              <a:rPr lang="nl-NL" smtClean="0"/>
              <a:t>08-11-17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4DE4-239D-42A2-9059-895D6E0117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9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334" y="274224"/>
            <a:ext cx="9144000" cy="1056061"/>
          </a:xfrm>
        </p:spPr>
        <p:txBody>
          <a:bodyPr/>
          <a:lstStyle/>
          <a:p>
            <a:r>
              <a:rPr lang="nl-NL" dirty="0"/>
              <a:t>Ketenstage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334" y="2190008"/>
            <a:ext cx="9144000" cy="458974"/>
          </a:xfrm>
        </p:spPr>
        <p:txBody>
          <a:bodyPr/>
          <a:lstStyle/>
          <a:p>
            <a:r>
              <a:rPr lang="nl-NL" dirty="0"/>
              <a:t>Student volgt Cliënt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34" y="2850776"/>
            <a:ext cx="2399566" cy="1878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91" y="3628053"/>
            <a:ext cx="3713417" cy="1428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91" y="3363416"/>
            <a:ext cx="1957324" cy="1957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00" y="5177285"/>
            <a:ext cx="3473238" cy="942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96" y="1451466"/>
            <a:ext cx="1514475" cy="5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057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42887"/>
            <a:ext cx="4779170" cy="6372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8" y="3200401"/>
            <a:ext cx="3896152" cy="3414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1830" y="1460034"/>
            <a:ext cx="4628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We doen best iets bijzonders…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888977" y="5876449"/>
            <a:ext cx="1955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i="1" dirty="0"/>
              <a:t>Artikel in personeelsblad Hanzehogeschool PL.HANZE 2017/2</a:t>
            </a:r>
          </a:p>
        </p:txBody>
      </p:sp>
    </p:spTree>
    <p:extLst>
      <p:ext uri="{BB962C8B-B14F-4D97-AF65-F5344CB8AC3E}">
        <p14:creationId xmlns:p14="http://schemas.microsoft.com/office/powerpoint/2010/main" val="2652162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4247" y="748335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Vinden ook de studenten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2053" y="6241774"/>
            <a:ext cx="476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Artikel in Onderwijs en Gezondheidszorg, 2017/3</a:t>
            </a:r>
          </a:p>
        </p:txBody>
      </p:sp>
    </p:spTree>
    <p:extLst>
      <p:ext uri="{BB962C8B-B14F-4D97-AF65-F5344CB8AC3E}">
        <p14:creationId xmlns:p14="http://schemas.microsoft.com/office/powerpoint/2010/main" val="266154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Mooie vermelding waard…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Veel uitnodigingen werkveldconferenties in heel Nederland</a:t>
            </a:r>
          </a:p>
          <a:p>
            <a:r>
              <a:rPr lang="nl-NL" dirty="0"/>
              <a:t>Koploper in Zorgpact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5916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to van Student volgt clië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74" y="789964"/>
            <a:ext cx="8360979" cy="5941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47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46" y="517525"/>
            <a:ext cx="10515600" cy="1325563"/>
          </a:xfrm>
        </p:spPr>
        <p:txBody>
          <a:bodyPr/>
          <a:lstStyle/>
          <a:p>
            <a:r>
              <a:rPr lang="nl-NL" b="1" dirty="0" smtClean="0"/>
              <a:t>Studenten </a:t>
            </a:r>
            <a:r>
              <a:rPr lang="nl-NL" b="1" dirty="0"/>
              <a:t>aan het woord: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65" y="1874257"/>
            <a:ext cx="10515600" cy="4351338"/>
          </a:xfrm>
        </p:spPr>
        <p:txBody>
          <a:bodyPr/>
          <a:lstStyle/>
          <a:p>
            <a:pPr lvl="1"/>
            <a:r>
              <a:rPr lang="nl-NL" dirty="0"/>
              <a:t>Wie ben ik? </a:t>
            </a:r>
          </a:p>
          <a:p>
            <a:pPr lvl="1"/>
            <a:r>
              <a:rPr lang="nl-NL" dirty="0"/>
              <a:t>Mijn motivatie voor de pilot student volgt cliënt</a:t>
            </a:r>
          </a:p>
          <a:p>
            <a:pPr lvl="1"/>
            <a:r>
              <a:rPr lang="nl-NL" dirty="0"/>
              <a:t>Stage ervaringen</a:t>
            </a:r>
          </a:p>
          <a:p>
            <a:pPr lvl="1"/>
            <a:r>
              <a:rPr lang="nl-NL" dirty="0"/>
              <a:t>Leerdoelen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6877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vak 23"/>
          <p:cNvSpPr txBox="1"/>
          <p:nvPr/>
        </p:nvSpPr>
        <p:spPr>
          <a:xfrm>
            <a:off x="640631" y="793572"/>
            <a:ext cx="49403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Persoonlijke groei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Out of </a:t>
            </a:r>
            <a:r>
              <a:rPr lang="nl-NL" sz="2800" dirty="0" err="1"/>
              <a:t>my</a:t>
            </a:r>
            <a:r>
              <a:rPr lang="nl-NL" sz="2800" dirty="0"/>
              <a:t> comfortzone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Ondernemend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Uniek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Complex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Werknemer/student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Verdieping zoeken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553921" y="-173420"/>
            <a:ext cx="10515600" cy="1325563"/>
          </a:xfrm>
        </p:spPr>
        <p:txBody>
          <a:bodyPr/>
          <a:lstStyle/>
          <a:p>
            <a:r>
              <a:rPr lang="nl-NL" b="1" dirty="0"/>
              <a:t>Mijn ervaring: 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19111" y="3831375"/>
            <a:ext cx="517109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Persoonlijke benadering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Vertrouwen (intervisie)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Uitdaging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Te kort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Eye opener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800" dirty="0"/>
              <a:t>Theorie en praktijk</a:t>
            </a:r>
          </a:p>
          <a:p>
            <a:endParaRPr lang="nl-NL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201" y="793572"/>
            <a:ext cx="55149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69259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359" y="317828"/>
            <a:ext cx="10515600" cy="1325563"/>
          </a:xfrm>
        </p:spPr>
        <p:txBody>
          <a:bodyPr/>
          <a:lstStyle/>
          <a:p>
            <a:r>
              <a:rPr lang="nl-NL" b="1" dirty="0"/>
              <a:t>De leergemeenschap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2435" y="1384191"/>
            <a:ext cx="10515600" cy="4351338"/>
          </a:xfrm>
        </p:spPr>
        <p:txBody>
          <a:bodyPr/>
          <a:lstStyle/>
          <a:p>
            <a:r>
              <a:rPr lang="nl-NL" dirty="0"/>
              <a:t>Samenwerking</a:t>
            </a:r>
          </a:p>
          <a:p>
            <a:r>
              <a:rPr lang="nl-NL" dirty="0"/>
              <a:t>Elkaar ondersteunen</a:t>
            </a:r>
          </a:p>
          <a:p>
            <a:r>
              <a:rPr lang="nl-NL" dirty="0"/>
              <a:t>Praktijkopleiders</a:t>
            </a:r>
          </a:p>
          <a:p>
            <a:r>
              <a:rPr lang="nl-NL" dirty="0"/>
              <a:t>Werkbegeleiders</a:t>
            </a:r>
          </a:p>
          <a:p>
            <a:r>
              <a:rPr lang="nl-NL" dirty="0"/>
              <a:t>Docentopleider </a:t>
            </a:r>
          </a:p>
        </p:txBody>
      </p:sp>
      <p:pic>
        <p:nvPicPr>
          <p:cNvPr id="9218" name="Picture 2" descr="foto van Student volgt clië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330" y="315310"/>
            <a:ext cx="3544670" cy="6301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oto van Student volgt clië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87" y="315310"/>
            <a:ext cx="3538373" cy="629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0" y="3980176"/>
            <a:ext cx="4161273" cy="2636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5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46" y="517525"/>
            <a:ext cx="10515600" cy="1325563"/>
          </a:xfrm>
        </p:spPr>
        <p:txBody>
          <a:bodyPr/>
          <a:lstStyle/>
          <a:p>
            <a:r>
              <a:rPr lang="nl-NL" b="1" dirty="0" smtClean="0"/>
              <a:t>Werkbegeleider</a:t>
            </a:r>
            <a:r>
              <a:rPr lang="nl-NL" b="1" dirty="0" smtClean="0"/>
              <a:t> </a:t>
            </a:r>
            <a:r>
              <a:rPr lang="nl-NL" b="1" dirty="0"/>
              <a:t>aan het woord: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65" y="1874257"/>
            <a:ext cx="10515600" cy="4351338"/>
          </a:xfrm>
        </p:spPr>
        <p:txBody>
          <a:bodyPr/>
          <a:lstStyle/>
          <a:p>
            <a:pPr lvl="1"/>
            <a:r>
              <a:rPr lang="nl-NL" dirty="0"/>
              <a:t>Wie ben ik? </a:t>
            </a:r>
          </a:p>
          <a:p>
            <a:pPr lvl="1"/>
            <a:r>
              <a:rPr lang="nl-NL" dirty="0"/>
              <a:t>Mijn motivatie voor de pilot student volgt cliënt</a:t>
            </a:r>
          </a:p>
          <a:p>
            <a:pPr lvl="1"/>
            <a:r>
              <a:rPr lang="nl-NL" dirty="0" smtClean="0"/>
              <a:t>Ervaringen</a:t>
            </a:r>
            <a:endParaRPr lang="nl-NL" dirty="0"/>
          </a:p>
          <a:p>
            <a:pPr lvl="1"/>
            <a:r>
              <a:rPr lang="nl-NL" dirty="0" smtClean="0"/>
              <a:t>Leergemeenschap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1001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Inhoudsopgave: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i="1" dirty="0"/>
              <a:t>Waarom dit project? </a:t>
            </a:r>
            <a:endParaRPr lang="nl-NL" dirty="0"/>
          </a:p>
          <a:p>
            <a:pPr lvl="0"/>
            <a:r>
              <a:rPr lang="nl-NL" i="1" dirty="0"/>
              <a:t>Hoe gerealiseerd met drie organisaties en een Hogeschool?</a:t>
            </a:r>
            <a:endParaRPr lang="nl-NL" dirty="0"/>
          </a:p>
          <a:p>
            <a:pPr lvl="0"/>
            <a:r>
              <a:rPr lang="nl-NL" i="1" dirty="0" smtClean="0"/>
              <a:t>Resultaten</a:t>
            </a:r>
          </a:p>
          <a:p>
            <a:pPr lvl="0"/>
            <a:r>
              <a:rPr lang="nl-NL" i="1" dirty="0" smtClean="0"/>
              <a:t>Ervaringen van studenten en werkbegeleiders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5919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‘student volgt cliënt’?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7036"/>
          </a:xfrm>
        </p:spPr>
        <p:txBody>
          <a:bodyPr/>
          <a:lstStyle/>
          <a:p>
            <a:r>
              <a:rPr lang="nl-NL" dirty="0"/>
              <a:t>Zorglandschap verandert snel (</a:t>
            </a:r>
            <a:r>
              <a:rPr lang="nl-NL" dirty="0" err="1"/>
              <a:t>extramuralisering</a:t>
            </a:r>
            <a:r>
              <a:rPr lang="nl-NL" dirty="0"/>
              <a:t>)</a:t>
            </a:r>
          </a:p>
          <a:p>
            <a:r>
              <a:rPr lang="nl-NL" dirty="0"/>
              <a:t>Sterkere afhankelijkheid van ketenpartners</a:t>
            </a:r>
          </a:p>
          <a:p>
            <a:r>
              <a:rPr lang="nl-NL" dirty="0"/>
              <a:t>Inzicht krijgen in mogelijkheden van die ketenpartners</a:t>
            </a:r>
          </a:p>
          <a:p>
            <a:r>
              <a:rPr lang="nl-NL" dirty="0"/>
              <a:t>Dubbele vergrijzing, complexiteit van ouderenzorg</a:t>
            </a:r>
          </a:p>
          <a:p>
            <a:r>
              <a:rPr lang="nl-NL" dirty="0"/>
              <a:t>Behoefte aan hbo-verpleegkundigen in de ouderenzorg</a:t>
            </a:r>
          </a:p>
          <a:p>
            <a:r>
              <a:rPr lang="nl-NL" dirty="0"/>
              <a:t>Hoe deze student boeien, binden en behouden?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Opleiden (en werken) in de zorgketen: ketenstage</a:t>
            </a:r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31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Studenten stage laten lopen in de zorgketen van de kwetsbare oudere</a:t>
            </a:r>
          </a:p>
          <a:p>
            <a:pPr lvl="1"/>
            <a:r>
              <a:rPr lang="nl-NL" dirty="0"/>
              <a:t>Boeien en binden</a:t>
            </a:r>
          </a:p>
          <a:p>
            <a:pPr lvl="1"/>
            <a:r>
              <a:rPr lang="nl-NL" dirty="0"/>
              <a:t>Patiëntproblematiek en continuïteit van zorg centraal</a:t>
            </a:r>
          </a:p>
          <a:p>
            <a:pPr lvl="1"/>
            <a:r>
              <a:rPr lang="nl-NL" dirty="0"/>
              <a:t>Zelfsturing van het leerproces (leeruitkomsten zijn leidend)</a:t>
            </a:r>
          </a:p>
          <a:p>
            <a:r>
              <a:rPr lang="nl-NL" dirty="0"/>
              <a:t>Ketenpartners kijken bij elkaar ‘in de keuken’</a:t>
            </a:r>
          </a:p>
          <a:p>
            <a:r>
              <a:rPr lang="nl-NL" dirty="0"/>
              <a:t>Professionele leergemeenschap / Community of </a:t>
            </a:r>
            <a:r>
              <a:rPr lang="nl-NL" dirty="0" err="1"/>
              <a:t>Learners</a:t>
            </a:r>
            <a:endParaRPr lang="nl-NL" dirty="0"/>
          </a:p>
          <a:p>
            <a:pPr lvl="1"/>
            <a:r>
              <a:rPr lang="nl-NL" dirty="0"/>
              <a:t>Studenten, praktijkopleiders, werkbegeleiders, docentbegeleider</a:t>
            </a:r>
          </a:p>
          <a:p>
            <a:pPr lvl="1"/>
            <a:r>
              <a:rPr lang="nl-NL" dirty="0"/>
              <a:t>Lerende organisaties, lerende medewerkers (life long </a:t>
            </a:r>
            <a:r>
              <a:rPr lang="nl-NL" dirty="0" err="1"/>
              <a:t>learning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Informeel leren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1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6535"/>
          </a:xfrm>
        </p:spPr>
        <p:txBody>
          <a:bodyPr/>
          <a:lstStyle/>
          <a:p>
            <a:r>
              <a:rPr lang="nl-NL" dirty="0"/>
              <a:t>Uitvoering (semester = 20 weken)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08363"/>
              </p:ext>
            </p:extLst>
          </p:nvPr>
        </p:nvGraphicFramePr>
        <p:xfrm>
          <a:off x="930344" y="1996469"/>
          <a:ext cx="9935817" cy="390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844685441"/>
                    </a:ext>
                  </a:extLst>
                </a:gridCol>
                <a:gridCol w="7306917">
                  <a:extLst>
                    <a:ext uri="{9D8B030D-6E8A-4147-A177-3AD203B41FA5}">
                      <a16:colId xmlns:a16="http://schemas.microsoft.com/office/drawing/2014/main" xmlns="" val="3304536451"/>
                    </a:ext>
                  </a:extLst>
                </a:gridCol>
              </a:tblGrid>
              <a:tr h="843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r>
                        <a:rPr lang="nl-NL" sz="2800" dirty="0">
                          <a:solidFill>
                            <a:srgbClr val="FFFF00"/>
                          </a:solidFill>
                          <a:effectLst/>
                        </a:rPr>
                        <a:t>Reguliere stage</a:t>
                      </a:r>
                      <a:endParaRPr lang="nl-NL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 1</a:t>
                      </a:r>
                      <a:r>
                        <a:rPr lang="nl-NL" sz="2800" baseline="0" dirty="0">
                          <a:effectLst/>
                        </a:rPr>
                        <a:t> t/m week </a:t>
                      </a:r>
                      <a:r>
                        <a:rPr lang="nl-NL" sz="2800" dirty="0">
                          <a:effectLst/>
                        </a:rPr>
                        <a:t>20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6044806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1  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4733039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Student(en) 2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Ziekenhuis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3471018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3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502029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6" y="2938405"/>
            <a:ext cx="682547" cy="682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3949770"/>
            <a:ext cx="816666" cy="630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91" y="5014005"/>
            <a:ext cx="1345909" cy="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059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 (semester = 20 weken)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51786"/>
              </p:ext>
            </p:extLst>
          </p:nvPr>
        </p:nvGraphicFramePr>
        <p:xfrm>
          <a:off x="838200" y="1690686"/>
          <a:ext cx="10515600" cy="4084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8446854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3045364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13366067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204813396"/>
                    </a:ext>
                  </a:extLst>
                </a:gridCol>
              </a:tblGrid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 </a:t>
                      </a:r>
                      <a:r>
                        <a:rPr lang="nl-NL" sz="2800" dirty="0">
                          <a:solidFill>
                            <a:srgbClr val="FFFF00"/>
                          </a:solidFill>
                          <a:effectLst/>
                        </a:rPr>
                        <a:t>Ketenstage</a:t>
                      </a:r>
                      <a:endParaRPr lang="nl-NL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 1-6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 8-13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Week</a:t>
                      </a:r>
                      <a:r>
                        <a:rPr lang="nl-NL" sz="2800" baseline="0" dirty="0">
                          <a:effectLst/>
                        </a:rPr>
                        <a:t> 15-20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6044806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1  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Ziekenhuis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4733039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</a:rPr>
                        <a:t>Student(en) 2</a:t>
                      </a:r>
                      <a:endParaRPr lang="nl-NL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Ziekenhuis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3471018"/>
                  </a:ext>
                </a:extLst>
              </a:tr>
              <a:tr h="102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Student(en) 3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Revalidatie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Ziekenhuis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</a:rPr>
                        <a:t>Thuiszorg</a:t>
                      </a:r>
                      <a:endParaRPr lang="nl-N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502029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2897257"/>
            <a:ext cx="816666" cy="630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87" y="3159731"/>
            <a:ext cx="1345909" cy="468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6" y="2938405"/>
            <a:ext cx="682547" cy="682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7" y="3949770"/>
            <a:ext cx="816666" cy="630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27" y="4978469"/>
            <a:ext cx="816666" cy="630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86" y="3962106"/>
            <a:ext cx="682547" cy="6825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52" y="4963309"/>
            <a:ext cx="682547" cy="682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19" y="4195772"/>
            <a:ext cx="1345909" cy="468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0" y="5221569"/>
            <a:ext cx="1345909" cy="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029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421"/>
          </a:xfrm>
        </p:spPr>
        <p:txBody>
          <a:bodyPr/>
          <a:lstStyle/>
          <a:p>
            <a:r>
              <a:rPr lang="nl-NL" dirty="0"/>
              <a:t>Uitvoering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298835"/>
          </a:xfrm>
        </p:spPr>
        <p:txBody>
          <a:bodyPr>
            <a:normAutofit/>
          </a:bodyPr>
          <a:lstStyle/>
          <a:p>
            <a:r>
              <a:rPr lang="nl-NL" dirty="0"/>
              <a:t>In de stage staan thema’s </a:t>
            </a:r>
            <a:r>
              <a:rPr lang="nl-NL" dirty="0">
                <a:solidFill>
                  <a:srgbClr val="FF0000"/>
                </a:solidFill>
              </a:rPr>
              <a:t>continuïteit van zorg </a:t>
            </a:r>
            <a:r>
              <a:rPr lang="nl-NL" dirty="0"/>
              <a:t>en aantal </a:t>
            </a:r>
            <a:r>
              <a:rPr lang="nl-NL" dirty="0">
                <a:solidFill>
                  <a:srgbClr val="FF0000"/>
                </a:solidFill>
              </a:rPr>
              <a:t>patiëntproblemen</a:t>
            </a:r>
            <a:r>
              <a:rPr lang="nl-NL" dirty="0"/>
              <a:t> (uit de </a:t>
            </a:r>
            <a:r>
              <a:rPr lang="nl-NL" dirty="0" err="1"/>
              <a:t>Kernset</a:t>
            </a:r>
            <a:r>
              <a:rPr lang="nl-NL" dirty="0"/>
              <a:t>) centraal, student volgt deze thema’s op alle stations</a:t>
            </a:r>
          </a:p>
          <a:p>
            <a:r>
              <a:rPr lang="nl-NL" dirty="0">
                <a:solidFill>
                  <a:srgbClr val="FF0000"/>
                </a:solidFill>
              </a:rPr>
              <a:t>Bijeenkomsten leergemeenschap</a:t>
            </a:r>
            <a:r>
              <a:rPr lang="nl-NL" dirty="0"/>
              <a:t>: om de twee weken (ca. 2 uur)</a:t>
            </a:r>
          </a:p>
          <a:p>
            <a:r>
              <a:rPr lang="nl-NL" dirty="0">
                <a:solidFill>
                  <a:srgbClr val="FF0000"/>
                </a:solidFill>
              </a:rPr>
              <a:t>Tussenweken</a:t>
            </a:r>
            <a:r>
              <a:rPr lang="nl-NL" dirty="0"/>
              <a:t> (week 7 en week 14) </a:t>
            </a:r>
            <a:r>
              <a:rPr lang="nl-NL" dirty="0">
                <a:solidFill>
                  <a:srgbClr val="FF0000"/>
                </a:solidFill>
              </a:rPr>
              <a:t>ingevuld en samengesteld </a:t>
            </a:r>
            <a:r>
              <a:rPr lang="nl-NL" dirty="0"/>
              <a:t>op basis van de </a:t>
            </a:r>
            <a:r>
              <a:rPr lang="nl-NL" dirty="0">
                <a:solidFill>
                  <a:srgbClr val="FF0000"/>
                </a:solidFill>
              </a:rPr>
              <a:t>leerbehoefte van de leergemeenschap</a:t>
            </a:r>
          </a:p>
          <a:p>
            <a:pPr lvl="1"/>
            <a:r>
              <a:rPr lang="nl-NL" dirty="0"/>
              <a:t>Tussenevaluaties studenten, overdracht van stations aan elkaar en ketenpartners, les Klinisch Redeneren, bezoek Zorg(t)huis Winschoten, sprekers, presentaties, symposia, congressen </a:t>
            </a:r>
            <a:r>
              <a:rPr lang="nl-NL" dirty="0" err="1"/>
              <a:t>etc</a:t>
            </a:r>
            <a:r>
              <a:rPr lang="nl-NL" dirty="0"/>
              <a:t>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Afsluiting stage </a:t>
            </a:r>
            <a:r>
              <a:rPr lang="nl-NL" dirty="0"/>
              <a:t>met presentatie van </a:t>
            </a:r>
            <a:r>
              <a:rPr lang="nl-NL" dirty="0" smtClean="0"/>
              <a:t>resultaten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76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tot zover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507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Studenten </a:t>
            </a:r>
            <a:r>
              <a:rPr lang="nl-NL" dirty="0"/>
              <a:t>die de ouderenzorg als uitdagend en complex zien</a:t>
            </a:r>
          </a:p>
          <a:p>
            <a:r>
              <a:rPr lang="nl-NL" dirty="0">
                <a:solidFill>
                  <a:srgbClr val="FF0000"/>
                </a:solidFill>
              </a:rPr>
              <a:t>Studenten</a:t>
            </a:r>
            <a:r>
              <a:rPr lang="nl-NL" dirty="0"/>
              <a:t> die daadwerkelijk </a:t>
            </a:r>
            <a:r>
              <a:rPr lang="nl-NL" dirty="0">
                <a:solidFill>
                  <a:srgbClr val="FF0000"/>
                </a:solidFill>
              </a:rPr>
              <a:t>eigen regie </a:t>
            </a:r>
            <a:r>
              <a:rPr lang="nl-NL" dirty="0"/>
              <a:t>krijgen over </a:t>
            </a:r>
            <a:r>
              <a:rPr lang="nl-NL" dirty="0">
                <a:solidFill>
                  <a:srgbClr val="FF0000"/>
                </a:solidFill>
              </a:rPr>
              <a:t>leerproces</a:t>
            </a:r>
          </a:p>
          <a:p>
            <a:r>
              <a:rPr lang="nl-NL" dirty="0">
                <a:solidFill>
                  <a:srgbClr val="FF0000"/>
                </a:solidFill>
              </a:rPr>
              <a:t>Werknemers</a:t>
            </a:r>
            <a:r>
              <a:rPr lang="nl-NL" dirty="0"/>
              <a:t> die (weer) in de </a:t>
            </a:r>
            <a:r>
              <a:rPr lang="nl-NL" dirty="0">
                <a:solidFill>
                  <a:srgbClr val="FF0000"/>
                </a:solidFill>
              </a:rPr>
              <a:t>leerhouding</a:t>
            </a:r>
            <a:r>
              <a:rPr lang="nl-NL" dirty="0"/>
              <a:t> komen</a:t>
            </a:r>
          </a:p>
          <a:p>
            <a:r>
              <a:rPr lang="nl-NL" dirty="0">
                <a:solidFill>
                  <a:srgbClr val="FF0000"/>
                </a:solidFill>
              </a:rPr>
              <a:t>Meer inzicht </a:t>
            </a:r>
            <a:r>
              <a:rPr lang="nl-NL" dirty="0"/>
              <a:t>in</a:t>
            </a:r>
          </a:p>
          <a:p>
            <a:pPr lvl="1"/>
            <a:r>
              <a:rPr lang="nl-NL" dirty="0"/>
              <a:t>problematiek van de kwetsbare oudere in de keten</a:t>
            </a:r>
          </a:p>
          <a:p>
            <a:pPr lvl="1"/>
            <a:r>
              <a:rPr lang="nl-NL" dirty="0"/>
              <a:t>hiaten in de transmurale overdracht</a:t>
            </a:r>
          </a:p>
          <a:p>
            <a:pPr lvl="1"/>
            <a:r>
              <a:rPr lang="nl-NL" dirty="0"/>
              <a:t>elkaars mogelijkheden in de keten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5836087"/>
            <a:ext cx="1002883" cy="77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38" y="5744484"/>
            <a:ext cx="2656865" cy="10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63" y="5836262"/>
            <a:ext cx="838182" cy="83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941793"/>
            <a:ext cx="2315951" cy="62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2" y="365126"/>
            <a:ext cx="1514475" cy="6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784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Intranet en blackbord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062" y="1494549"/>
            <a:ext cx="10515600" cy="4351338"/>
          </a:xfrm>
        </p:spPr>
        <p:txBody>
          <a:bodyPr/>
          <a:lstStyle/>
          <a:p>
            <a:r>
              <a:rPr lang="nl-NL" dirty="0"/>
              <a:t>Intranet?</a:t>
            </a:r>
          </a:p>
          <a:p>
            <a:r>
              <a:rPr lang="nl-NL" dirty="0"/>
              <a:t>Blackbord?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10" y="1738400"/>
            <a:ext cx="7896390" cy="49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321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460</Words>
  <Application>Microsoft Macintosh PowerPoint</Application>
  <PresentationFormat>Breedbeeld</PresentationFormat>
  <Paragraphs>107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Times New Roman</vt:lpstr>
      <vt:lpstr>Wingdings</vt:lpstr>
      <vt:lpstr>Arial</vt:lpstr>
      <vt:lpstr>Office Theme</vt:lpstr>
      <vt:lpstr>Ketenstage</vt:lpstr>
      <vt:lpstr>Inhoudsopgave:</vt:lpstr>
      <vt:lpstr>Waarom ‘student volgt cliënt’?</vt:lpstr>
      <vt:lpstr>Doelen</vt:lpstr>
      <vt:lpstr>Uitvoering (semester = 20 weken)</vt:lpstr>
      <vt:lpstr>Uitvoering (semester = 20 weken)</vt:lpstr>
      <vt:lpstr>Uitvoering</vt:lpstr>
      <vt:lpstr>Resultaten tot zover</vt:lpstr>
      <vt:lpstr>Intranet en blackbord</vt:lpstr>
      <vt:lpstr>PowerPoint-presentatie</vt:lpstr>
      <vt:lpstr>PowerPoint-presentatie</vt:lpstr>
      <vt:lpstr>Mooie vermelding waard…</vt:lpstr>
      <vt:lpstr>PowerPoint-presentatie</vt:lpstr>
      <vt:lpstr>Studenten aan het woord:</vt:lpstr>
      <vt:lpstr>Mijn ervaring: </vt:lpstr>
      <vt:lpstr>De leergemeenschap</vt:lpstr>
      <vt:lpstr>Werkbegeleider aan het woord:</vt:lpstr>
    </vt:vector>
  </TitlesOfParts>
  <Company>Hanzehogeschool Groningen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Ketenstage</dc:title>
  <dc:creator>Jansen EJ, Erik</dc:creator>
  <cp:lastModifiedBy>Jansen EJ, Erik</cp:lastModifiedBy>
  <cp:revision>52</cp:revision>
  <dcterms:created xsi:type="dcterms:W3CDTF">2017-04-07T11:43:42Z</dcterms:created>
  <dcterms:modified xsi:type="dcterms:W3CDTF">2017-11-08T12:32:52Z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1491977148</vt:i4>
  </property>
  <property fmtid="{D5CDD505-2E9C-101B-9397-08002B2CF9AE}" pid="3" name="_NewReviewCycle">
    <vt:lpwstr/>
  </property>
  <property fmtid="{D5CDD505-2E9C-101B-9397-08002B2CF9AE}" pid="4" name="_EmailSubject">
    <vt:lpwstr>powerpoint</vt:lpwstr>
  </property>
  <property fmtid="{D5CDD505-2E9C-101B-9397-08002B2CF9AE}" pid="5" name="_AuthorEmail">
    <vt:lpwstr>b.eisses@zgmeander.nl</vt:lpwstr>
  </property>
  <property fmtid="{D5CDD505-2E9C-101B-9397-08002B2CF9AE}" pid="6" name="_AuthorEmailDisplayName">
    <vt:lpwstr>Eisses, Barbara</vt:lpwstr>
  </property>
</Properties>
</file>