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30"/>
  </p:notesMasterIdLst>
  <p:sldIdLst>
    <p:sldId id="256" r:id="rId2"/>
    <p:sldId id="297" r:id="rId3"/>
    <p:sldId id="258" r:id="rId4"/>
    <p:sldId id="259" r:id="rId5"/>
    <p:sldId id="296" r:id="rId6"/>
    <p:sldId id="276" r:id="rId7"/>
    <p:sldId id="278" r:id="rId8"/>
    <p:sldId id="275" r:id="rId9"/>
    <p:sldId id="271" r:id="rId10"/>
    <p:sldId id="274" r:id="rId11"/>
    <p:sldId id="261" r:id="rId12"/>
    <p:sldId id="262" r:id="rId13"/>
    <p:sldId id="272" r:id="rId14"/>
    <p:sldId id="279" r:id="rId15"/>
    <p:sldId id="280" r:id="rId16"/>
    <p:sldId id="263" r:id="rId17"/>
    <p:sldId id="264" r:id="rId18"/>
    <p:sldId id="265" r:id="rId19"/>
    <p:sldId id="281" r:id="rId20"/>
    <p:sldId id="257" r:id="rId21"/>
    <p:sldId id="260" r:id="rId22"/>
    <p:sldId id="299" r:id="rId23"/>
    <p:sldId id="300" r:id="rId24"/>
    <p:sldId id="301" r:id="rId25"/>
    <p:sldId id="302" r:id="rId26"/>
    <p:sldId id="303" r:id="rId27"/>
    <p:sldId id="304" r:id="rId28"/>
    <p:sldId id="30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0A104AC-146B-46B9-9BD7-3730E069E459}">
          <p14:sldIdLst>
            <p14:sldId id="256"/>
            <p14:sldId id="297"/>
            <p14:sldId id="258"/>
            <p14:sldId id="259"/>
            <p14:sldId id="296"/>
            <p14:sldId id="276"/>
            <p14:sldId id="278"/>
            <p14:sldId id="275"/>
            <p14:sldId id="271"/>
            <p14:sldId id="274"/>
            <p14:sldId id="261"/>
            <p14:sldId id="262"/>
            <p14:sldId id="272"/>
            <p14:sldId id="279"/>
            <p14:sldId id="280"/>
            <p14:sldId id="263"/>
            <p14:sldId id="264"/>
            <p14:sldId id="265"/>
            <p14:sldId id="281"/>
            <p14:sldId id="257"/>
            <p14:sldId id="260"/>
            <p14:sldId id="299"/>
            <p14:sldId id="300"/>
            <p14:sldId id="301"/>
            <p14:sldId id="302"/>
            <p14:sldId id="303"/>
            <p14:sldId id="304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46"/>
    <p:restoredTop sz="94650"/>
  </p:normalViewPr>
  <p:slideViewPr>
    <p:cSldViewPr snapToGrid="0" snapToObjects="1">
      <p:cViewPr varScale="1">
        <p:scale>
          <a:sx n="123" d="100"/>
          <a:sy n="123" d="100"/>
        </p:scale>
        <p:origin x="24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F036E-7528-DB4F-A2A2-D59631D7C88B}" type="datetimeFigureOut">
              <a:rPr lang="nl-NL" smtClean="0"/>
              <a:t>21-03-18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05A10-6A63-EE4A-B2D9-CEF0615800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323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DB552-C222-4447-A29D-A9796FEAE5E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7094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3/21/18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3/21/18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3/21/18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3/21/18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3/21/18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3/21/18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Symposium%20Oldenburg/Vlog%20ervaringen%20Elisabeth%20en%20Celyn.mp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26E5FB-C055-114E-9CA7-18F4F162CE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sz="6600" dirty="0" err="1"/>
              <a:t>Nursing</a:t>
            </a:r>
            <a:r>
              <a:rPr lang="nl-NL" sz="6600" dirty="0"/>
              <a:t> </a:t>
            </a:r>
            <a:r>
              <a:rPr lang="nl-NL" sz="6600" dirty="0" err="1"/>
              <a:t>Internship</a:t>
            </a:r>
            <a:r>
              <a:rPr lang="nl-NL" sz="6600" dirty="0"/>
              <a:t> </a:t>
            </a:r>
            <a:br>
              <a:rPr lang="nl-NL" sz="6600" dirty="0"/>
            </a:br>
            <a:r>
              <a:rPr lang="nl-NL" sz="4800" dirty="0"/>
              <a:t>in </a:t>
            </a:r>
            <a:r>
              <a:rPr lang="nl-NL" sz="4800" dirty="0" err="1"/>
              <a:t>the</a:t>
            </a:r>
            <a:r>
              <a:rPr lang="nl-NL" sz="4800" dirty="0"/>
              <a:t> care chain</a:t>
            </a:r>
            <a:endParaRPr lang="nl-NL" sz="72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FFEB8B0-7330-DA4F-A1A5-DA179AAB8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4674" y="4468031"/>
            <a:ext cx="7891272" cy="1069848"/>
          </a:xfrm>
        </p:spPr>
        <p:txBody>
          <a:bodyPr>
            <a:normAutofit/>
          </a:bodyPr>
          <a:lstStyle/>
          <a:p>
            <a:pPr algn="ctr"/>
            <a:r>
              <a:rPr lang="nl-NL" sz="1800" i="1" dirty="0" err="1"/>
              <a:t>creating</a:t>
            </a:r>
            <a:r>
              <a:rPr lang="nl-NL" sz="1800" i="1" dirty="0"/>
              <a:t> a different </a:t>
            </a:r>
            <a:r>
              <a:rPr lang="nl-NL" sz="1800" i="1" dirty="0" err="1"/>
              <a:t>perspective</a:t>
            </a:r>
            <a:r>
              <a:rPr lang="nl-NL" sz="1800" i="1" dirty="0"/>
              <a:t> of cooperation in </a:t>
            </a:r>
            <a:r>
              <a:rPr lang="nl-NL" sz="1800" i="1" dirty="0" err="1"/>
              <a:t>healthcare</a:t>
            </a:r>
            <a:r>
              <a:rPr lang="nl-NL" sz="1800" i="1" dirty="0"/>
              <a:t> </a:t>
            </a:r>
            <a:r>
              <a:rPr lang="nl-NL" sz="1800" i="1" dirty="0" err="1"/>
              <a:t>between</a:t>
            </a:r>
            <a:r>
              <a:rPr lang="nl-NL" sz="1800" i="1" dirty="0"/>
              <a:t> </a:t>
            </a:r>
            <a:r>
              <a:rPr lang="nl-NL" sz="1800" i="1" dirty="0" err="1"/>
              <a:t>practice</a:t>
            </a:r>
            <a:r>
              <a:rPr lang="nl-NL" sz="1800" i="1" dirty="0"/>
              <a:t> </a:t>
            </a:r>
            <a:r>
              <a:rPr lang="nl-NL" sz="1800" i="1" dirty="0" err="1"/>
              <a:t>and</a:t>
            </a:r>
            <a:r>
              <a:rPr lang="nl-NL" sz="1800" i="1" dirty="0"/>
              <a:t> </a:t>
            </a:r>
            <a:r>
              <a:rPr lang="nl-NL" sz="1800" i="1" dirty="0" err="1"/>
              <a:t>education</a:t>
            </a:r>
            <a:endParaRPr lang="nl-NL" sz="1800" i="1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B3BEB7D-6940-0A48-A04D-7C25524B86E7}"/>
              </a:ext>
            </a:extLst>
          </p:cNvPr>
          <p:cNvSpPr txBox="1"/>
          <p:nvPr/>
        </p:nvSpPr>
        <p:spPr>
          <a:xfrm>
            <a:off x="917996" y="5455577"/>
            <a:ext cx="10806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i="1" dirty="0"/>
              <a:t>Joyce Schipper, student – Kelly Posthumus, student – </a:t>
            </a:r>
            <a:r>
              <a:rPr lang="nl-NL" sz="1400" i="1" dirty="0" err="1"/>
              <a:t>Anne-Mein</a:t>
            </a:r>
            <a:r>
              <a:rPr lang="nl-NL" sz="1400" i="1" dirty="0"/>
              <a:t> </a:t>
            </a:r>
            <a:r>
              <a:rPr lang="nl-NL" sz="1400" i="1" dirty="0" err="1"/>
              <a:t>Boerema</a:t>
            </a:r>
            <a:r>
              <a:rPr lang="nl-NL" sz="1400" i="1" dirty="0"/>
              <a:t>, practical teacher – Erik Jansen, teacher </a:t>
            </a:r>
            <a:r>
              <a:rPr lang="nl-NL" sz="1400" i="1" dirty="0" err="1"/>
              <a:t>Nursing</a:t>
            </a:r>
            <a:r>
              <a:rPr lang="nl-NL" sz="1400" i="1" dirty="0"/>
              <a:t> School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4921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8D61B-0A3B-4B88-A85D-02559178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92815"/>
          </a:xfrm>
        </p:spPr>
        <p:txBody>
          <a:bodyPr/>
          <a:lstStyle/>
          <a:p>
            <a:r>
              <a:rPr lang="nl-NL" b="1" dirty="0"/>
              <a:t>Targets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D2849B-A62F-4C04-BB63-2339247A2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8" y="1380636"/>
            <a:ext cx="10058401" cy="5060372"/>
          </a:xfrm>
        </p:spPr>
        <p:txBody>
          <a:bodyPr>
            <a:normAutofit/>
          </a:bodyPr>
          <a:lstStyle/>
          <a:p>
            <a:endParaRPr lang="nl-NL" sz="1200" b="1" dirty="0"/>
          </a:p>
          <a:p>
            <a:pPr>
              <a:buFont typeface="Wingdings" charset="2"/>
              <a:buChar char="Ø"/>
            </a:pPr>
            <a:r>
              <a:rPr lang="nl-NL" b="1" dirty="0" err="1"/>
              <a:t>Regarding</a:t>
            </a:r>
            <a:r>
              <a:rPr lang="nl-NL" b="1" dirty="0"/>
              <a:t> </a:t>
            </a:r>
            <a:r>
              <a:rPr lang="nl-NL" b="1" dirty="0" err="1"/>
              <a:t>students</a:t>
            </a:r>
            <a:endParaRPr lang="nl-NL" b="1" dirty="0"/>
          </a:p>
          <a:p>
            <a:pPr lvl="1">
              <a:buFont typeface="Wingdings" charset="2"/>
              <a:buChar char="Ø"/>
            </a:pPr>
            <a:r>
              <a:rPr lang="nl-NL" dirty="0"/>
              <a:t>More commitment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choose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elderly</a:t>
            </a:r>
            <a:r>
              <a:rPr lang="nl-NL" dirty="0"/>
              <a:t> care</a:t>
            </a:r>
          </a:p>
          <a:p>
            <a:pPr lvl="1">
              <a:buFont typeface="Wingdings" charset="2"/>
              <a:buChar char="Ø"/>
            </a:pPr>
            <a:r>
              <a:rPr lang="nl-NL" dirty="0"/>
              <a:t>More </a:t>
            </a:r>
            <a:r>
              <a:rPr lang="nl-NL" dirty="0" err="1"/>
              <a:t>selfcontrol</a:t>
            </a:r>
            <a:r>
              <a:rPr lang="nl-NL" dirty="0"/>
              <a:t> over </a:t>
            </a:r>
            <a:r>
              <a:rPr lang="nl-NL" dirty="0" err="1"/>
              <a:t>learning</a:t>
            </a:r>
            <a:r>
              <a:rPr lang="nl-NL" dirty="0"/>
              <a:t> proces (</a:t>
            </a:r>
            <a:r>
              <a:rPr lang="nl-NL" dirty="0" err="1"/>
              <a:t>critical</a:t>
            </a:r>
            <a:r>
              <a:rPr lang="nl-NL" dirty="0"/>
              <a:t> professionals)</a:t>
            </a:r>
          </a:p>
          <a:p>
            <a:pPr lvl="1">
              <a:buFont typeface="Wingdings" charset="2"/>
              <a:buChar char="Ø"/>
            </a:pPr>
            <a:r>
              <a:rPr lang="nl-NL" dirty="0" err="1"/>
              <a:t>Less</a:t>
            </a:r>
            <a:r>
              <a:rPr lang="nl-NL" dirty="0"/>
              <a:t> focus on </a:t>
            </a:r>
            <a:r>
              <a:rPr lang="nl-NL" dirty="0" err="1"/>
              <a:t>medical</a:t>
            </a:r>
            <a:r>
              <a:rPr lang="nl-NL" dirty="0"/>
              <a:t> </a:t>
            </a:r>
            <a:r>
              <a:rPr lang="nl-NL" dirty="0" err="1"/>
              <a:t>problems</a:t>
            </a:r>
            <a:r>
              <a:rPr lang="nl-NL" dirty="0"/>
              <a:t>, more focus on </a:t>
            </a:r>
            <a:r>
              <a:rPr lang="nl-NL" dirty="0" err="1"/>
              <a:t>patientproblems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participationproblems</a:t>
            </a:r>
            <a:r>
              <a:rPr lang="nl-NL" dirty="0"/>
              <a:t> </a:t>
            </a:r>
          </a:p>
          <a:p>
            <a:pPr>
              <a:buFont typeface="Wingdings" charset="2"/>
              <a:buChar char="Ø"/>
            </a:pPr>
            <a:r>
              <a:rPr lang="nl-NL" b="1" dirty="0" err="1"/>
              <a:t>Regarding</a:t>
            </a:r>
            <a:r>
              <a:rPr lang="nl-NL" b="1" dirty="0"/>
              <a:t> employees</a:t>
            </a:r>
            <a:r>
              <a:rPr lang="nl-NL" dirty="0"/>
              <a:t>:</a:t>
            </a:r>
          </a:p>
          <a:p>
            <a:pPr lvl="1">
              <a:buFont typeface="Wingdings" charset="2"/>
              <a:buChar char="Ø"/>
            </a:pPr>
            <a:r>
              <a:rPr lang="nl-NL" dirty="0" err="1"/>
              <a:t>Acquaintance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care </a:t>
            </a:r>
            <a:r>
              <a:rPr lang="nl-NL" dirty="0" err="1"/>
              <a:t>organisations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care chain (‘</a:t>
            </a:r>
            <a:r>
              <a:rPr lang="nl-NL" dirty="0" err="1"/>
              <a:t>insight</a:t>
            </a:r>
            <a:r>
              <a:rPr lang="nl-NL" dirty="0"/>
              <a:t> in </a:t>
            </a:r>
            <a:r>
              <a:rPr lang="nl-NL" dirty="0" err="1"/>
              <a:t>continuity</a:t>
            </a:r>
            <a:r>
              <a:rPr lang="nl-NL" dirty="0"/>
              <a:t> of care’)</a:t>
            </a:r>
          </a:p>
          <a:p>
            <a:pPr lvl="1">
              <a:buFont typeface="Wingdings" charset="2"/>
              <a:buChar char="Ø"/>
            </a:pPr>
            <a:r>
              <a:rPr lang="nl-NL" dirty="0"/>
              <a:t>Professionals in </a:t>
            </a:r>
            <a:r>
              <a:rPr lang="nl-NL" dirty="0" err="1"/>
              <a:t>the</a:t>
            </a:r>
            <a:r>
              <a:rPr lang="nl-NL" dirty="0"/>
              <a:t> ‘</a:t>
            </a:r>
            <a:r>
              <a:rPr lang="nl-NL" dirty="0" err="1"/>
              <a:t>learning</a:t>
            </a:r>
            <a:r>
              <a:rPr lang="nl-NL" dirty="0"/>
              <a:t> mode’ (life-long-</a:t>
            </a:r>
            <a:r>
              <a:rPr lang="nl-NL" dirty="0" err="1"/>
              <a:t>learning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participating</a:t>
            </a:r>
            <a:r>
              <a:rPr lang="nl-NL" dirty="0"/>
              <a:t> in </a:t>
            </a:r>
            <a:r>
              <a:rPr lang="nl-NL" dirty="0" err="1"/>
              <a:t>learning</a:t>
            </a:r>
            <a:r>
              <a:rPr lang="nl-NL" dirty="0"/>
              <a:t> community)</a:t>
            </a:r>
          </a:p>
          <a:p>
            <a:pPr>
              <a:buFont typeface="Wingdings" charset="2"/>
              <a:buChar char="Ø"/>
            </a:pPr>
            <a:r>
              <a:rPr lang="nl-NL" b="1" dirty="0" err="1"/>
              <a:t>Regarding</a:t>
            </a:r>
            <a:r>
              <a:rPr lang="nl-NL" b="1" dirty="0"/>
              <a:t> Care </a:t>
            </a:r>
            <a:r>
              <a:rPr lang="nl-NL" b="1" dirty="0" err="1"/>
              <a:t>institutions</a:t>
            </a:r>
            <a:endParaRPr lang="nl-NL" b="1" dirty="0"/>
          </a:p>
          <a:p>
            <a:pPr lvl="1">
              <a:buFont typeface="Wingdings" charset="2"/>
              <a:buChar char="Ø"/>
            </a:pPr>
            <a:r>
              <a:rPr lang="nl-NL" dirty="0"/>
              <a:t>Learning </a:t>
            </a:r>
            <a:r>
              <a:rPr lang="nl-NL" dirty="0" err="1"/>
              <a:t>communities</a:t>
            </a:r>
            <a:r>
              <a:rPr lang="nl-NL" dirty="0"/>
              <a:t> (</a:t>
            </a:r>
            <a:r>
              <a:rPr lang="nl-NL" dirty="0" err="1"/>
              <a:t>informal</a:t>
            </a:r>
            <a:r>
              <a:rPr lang="nl-NL" dirty="0"/>
              <a:t> </a:t>
            </a:r>
            <a:r>
              <a:rPr lang="nl-NL" dirty="0" err="1"/>
              <a:t>learning</a:t>
            </a:r>
            <a:r>
              <a:rPr lang="nl-NL" dirty="0"/>
              <a:t>)</a:t>
            </a:r>
          </a:p>
          <a:p>
            <a:pPr lvl="1">
              <a:buFont typeface="Wingdings" charset="2"/>
              <a:buChar char="Ø"/>
            </a:pPr>
            <a:r>
              <a:rPr lang="nl-NL" dirty="0"/>
              <a:t>Interest, bind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hold</a:t>
            </a:r>
            <a:r>
              <a:rPr lang="nl-NL" dirty="0"/>
              <a:t> (bachelor) nurses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A9699221-D3DC-4016-A2A1-4BB318204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442" y="286603"/>
            <a:ext cx="1514475" cy="57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71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60FA886-9E8F-F04D-9DDF-664BE93BD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03" y="739182"/>
            <a:ext cx="11803101" cy="524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70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C551FDB-3D71-BC4E-9A10-2D95FD815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30" y="303887"/>
            <a:ext cx="10992678" cy="586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27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Care chain </a:t>
            </a:r>
            <a:r>
              <a:rPr lang="nl-NL" dirty="0" err="1"/>
              <a:t>internship</a:t>
            </a:r>
            <a:r>
              <a:rPr lang="nl-NL" dirty="0"/>
              <a:t> as a solution?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Students</a:t>
            </a:r>
            <a:r>
              <a:rPr lang="nl-NL" dirty="0"/>
              <a:t> do </a:t>
            </a:r>
            <a:r>
              <a:rPr lang="nl-NL" dirty="0" err="1"/>
              <a:t>their</a:t>
            </a:r>
            <a:r>
              <a:rPr lang="nl-NL" dirty="0"/>
              <a:t> </a:t>
            </a:r>
            <a:r>
              <a:rPr lang="nl-NL" dirty="0" err="1"/>
              <a:t>internship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care chain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frailty</a:t>
            </a:r>
            <a:r>
              <a:rPr lang="nl-NL" dirty="0"/>
              <a:t> </a:t>
            </a:r>
            <a:r>
              <a:rPr lang="nl-NL" dirty="0" err="1"/>
              <a:t>elderly</a:t>
            </a:r>
            <a:endParaRPr lang="nl-NL" dirty="0"/>
          </a:p>
          <a:p>
            <a:pPr lvl="1"/>
            <a:r>
              <a:rPr lang="nl-NL" dirty="0"/>
              <a:t>Get </a:t>
            </a:r>
            <a:r>
              <a:rPr lang="nl-NL" dirty="0" err="1"/>
              <a:t>them</a:t>
            </a:r>
            <a:r>
              <a:rPr lang="nl-NL" dirty="0"/>
              <a:t> </a:t>
            </a:r>
            <a:r>
              <a:rPr lang="nl-NL" dirty="0" err="1"/>
              <a:t>interested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patientgroup</a:t>
            </a:r>
            <a:endParaRPr lang="nl-NL" dirty="0"/>
          </a:p>
          <a:p>
            <a:pPr lvl="1"/>
            <a:r>
              <a:rPr lang="nl-NL" dirty="0" err="1"/>
              <a:t>patientproblems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continuity</a:t>
            </a:r>
            <a:r>
              <a:rPr lang="nl-NL" dirty="0"/>
              <a:t> of care </a:t>
            </a:r>
            <a:r>
              <a:rPr lang="nl-NL" dirty="0" err="1"/>
              <a:t>central</a:t>
            </a:r>
            <a:endParaRPr lang="nl-NL" dirty="0"/>
          </a:p>
          <a:p>
            <a:pPr lvl="1"/>
            <a:r>
              <a:rPr lang="nl-NL" dirty="0"/>
              <a:t>‘</a:t>
            </a:r>
            <a:r>
              <a:rPr lang="nl-NL" dirty="0" err="1"/>
              <a:t>Self</a:t>
            </a:r>
            <a:r>
              <a:rPr lang="nl-NL" dirty="0"/>
              <a:t>-steering’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learning</a:t>
            </a:r>
            <a:r>
              <a:rPr lang="nl-NL" dirty="0"/>
              <a:t> proces (</a:t>
            </a:r>
            <a:r>
              <a:rPr lang="nl-NL" dirty="0" err="1"/>
              <a:t>learning</a:t>
            </a:r>
            <a:r>
              <a:rPr lang="nl-NL" dirty="0"/>
              <a:t> </a:t>
            </a:r>
            <a:r>
              <a:rPr lang="nl-NL" dirty="0" err="1"/>
              <a:t>outcoms</a:t>
            </a:r>
            <a:r>
              <a:rPr lang="nl-NL" dirty="0"/>
              <a:t> are </a:t>
            </a:r>
            <a:r>
              <a:rPr lang="nl-NL" dirty="0" err="1"/>
              <a:t>leading</a:t>
            </a:r>
            <a:r>
              <a:rPr lang="nl-NL" dirty="0"/>
              <a:t>)</a:t>
            </a:r>
          </a:p>
          <a:p>
            <a:r>
              <a:rPr lang="nl-NL" dirty="0"/>
              <a:t>Care </a:t>
            </a:r>
            <a:r>
              <a:rPr lang="nl-NL" dirty="0" err="1"/>
              <a:t>organisations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care chain get </a:t>
            </a:r>
            <a:r>
              <a:rPr lang="nl-NL" dirty="0" err="1"/>
              <a:t>acquinted</a:t>
            </a:r>
            <a:r>
              <a:rPr lang="nl-NL" dirty="0"/>
              <a:t> (kijken ‘in de keuken’)</a:t>
            </a:r>
          </a:p>
          <a:p>
            <a:r>
              <a:rPr lang="nl-NL" dirty="0"/>
              <a:t>Learning Community / Community of </a:t>
            </a:r>
            <a:r>
              <a:rPr lang="nl-NL" dirty="0" err="1"/>
              <a:t>Learners</a:t>
            </a:r>
            <a:endParaRPr lang="nl-NL" dirty="0"/>
          </a:p>
          <a:p>
            <a:pPr lvl="1"/>
            <a:r>
              <a:rPr lang="nl-NL" dirty="0" err="1"/>
              <a:t>Students</a:t>
            </a:r>
            <a:r>
              <a:rPr lang="nl-NL" dirty="0"/>
              <a:t>, practical </a:t>
            </a:r>
            <a:r>
              <a:rPr lang="nl-NL" dirty="0" err="1"/>
              <a:t>teachers</a:t>
            </a:r>
            <a:r>
              <a:rPr lang="nl-NL" dirty="0"/>
              <a:t>, </a:t>
            </a:r>
            <a:r>
              <a:rPr lang="nl-NL" dirty="0" err="1"/>
              <a:t>worksupervisor</a:t>
            </a:r>
            <a:r>
              <a:rPr lang="nl-NL" dirty="0"/>
              <a:t>, teacher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nursing</a:t>
            </a:r>
            <a:r>
              <a:rPr lang="nl-NL" dirty="0"/>
              <a:t> school</a:t>
            </a:r>
          </a:p>
          <a:p>
            <a:pPr lvl="1"/>
            <a:r>
              <a:rPr lang="nl-NL" dirty="0"/>
              <a:t>Learning </a:t>
            </a:r>
            <a:r>
              <a:rPr lang="nl-NL" dirty="0" err="1"/>
              <a:t>organisations</a:t>
            </a:r>
            <a:r>
              <a:rPr lang="nl-NL" dirty="0"/>
              <a:t>, </a:t>
            </a:r>
            <a:r>
              <a:rPr lang="nl-NL" dirty="0" err="1"/>
              <a:t>learning</a:t>
            </a:r>
            <a:r>
              <a:rPr lang="nl-NL" dirty="0"/>
              <a:t> employees (life long </a:t>
            </a:r>
            <a:r>
              <a:rPr lang="nl-NL" dirty="0" err="1"/>
              <a:t>learning</a:t>
            </a:r>
            <a:r>
              <a:rPr lang="nl-NL" dirty="0"/>
              <a:t>)</a:t>
            </a:r>
          </a:p>
          <a:p>
            <a:pPr lvl="1"/>
            <a:r>
              <a:rPr lang="nl-NL" dirty="0" err="1"/>
              <a:t>Informal</a:t>
            </a:r>
            <a:r>
              <a:rPr lang="nl-NL" dirty="0"/>
              <a:t> </a:t>
            </a:r>
            <a:r>
              <a:rPr lang="nl-NL" dirty="0" err="1"/>
              <a:t>learning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4" y="5836087"/>
            <a:ext cx="1002883" cy="774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38" y="5744484"/>
            <a:ext cx="2656865" cy="1021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63" y="5836262"/>
            <a:ext cx="838182" cy="838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029" y="5885324"/>
            <a:ext cx="2315951" cy="62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85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5" y="228600"/>
            <a:ext cx="596265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41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fietser op fiet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847" y="512957"/>
            <a:ext cx="8714232" cy="581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087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B3946-161A-9046-B2B5-6285821CB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609344"/>
          </a:xfrm>
        </p:spPr>
        <p:txBody>
          <a:bodyPr/>
          <a:lstStyle/>
          <a:p>
            <a:r>
              <a:rPr lang="nl-NL" dirty="0" err="1"/>
              <a:t>So</a:t>
            </a:r>
            <a:r>
              <a:rPr lang="nl-NL" dirty="0"/>
              <a:t>….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3BF05B-0952-F244-9197-C607EB3CA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624"/>
            <a:ext cx="10515600" cy="5215095"/>
          </a:xfrm>
        </p:spPr>
        <p:txBody>
          <a:bodyPr>
            <a:normAutofit/>
          </a:bodyPr>
          <a:lstStyle/>
          <a:p>
            <a:r>
              <a:rPr lang="nl-NL" dirty="0"/>
              <a:t>More </a:t>
            </a:r>
            <a:r>
              <a:rPr lang="nl-NL" dirty="0" err="1"/>
              <a:t>coöperation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care chain</a:t>
            </a:r>
          </a:p>
          <a:p>
            <a:pPr lvl="1"/>
            <a:r>
              <a:rPr lang="nl-NL" dirty="0" err="1"/>
              <a:t>Decreasing</a:t>
            </a:r>
            <a:r>
              <a:rPr lang="nl-NL" dirty="0"/>
              <a:t> </a:t>
            </a:r>
            <a:r>
              <a:rPr lang="nl-NL" dirty="0" err="1"/>
              <a:t>number</a:t>
            </a:r>
            <a:r>
              <a:rPr lang="nl-NL" dirty="0"/>
              <a:t> of </a:t>
            </a:r>
            <a:r>
              <a:rPr lang="nl-NL" dirty="0" err="1"/>
              <a:t>days</a:t>
            </a:r>
            <a:r>
              <a:rPr lang="nl-NL" dirty="0"/>
              <a:t> </a:t>
            </a:r>
            <a:r>
              <a:rPr lang="nl-NL" dirty="0" err="1"/>
              <a:t>hospitalised</a:t>
            </a:r>
            <a:endParaRPr lang="nl-NL" dirty="0"/>
          </a:p>
          <a:p>
            <a:pPr lvl="1"/>
            <a:r>
              <a:rPr lang="nl-NL" dirty="0"/>
              <a:t>More attention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selfmanagement</a:t>
            </a:r>
            <a:r>
              <a:rPr lang="nl-NL" dirty="0"/>
              <a:t> patiënt in home-</a:t>
            </a:r>
            <a:r>
              <a:rPr lang="nl-NL" dirty="0" err="1"/>
              <a:t>situation</a:t>
            </a:r>
            <a:endParaRPr lang="nl-NL" dirty="0"/>
          </a:p>
          <a:p>
            <a:r>
              <a:rPr lang="nl-NL" dirty="0"/>
              <a:t>More </a:t>
            </a:r>
            <a:r>
              <a:rPr lang="nl-NL" dirty="0" err="1"/>
              <a:t>elderly</a:t>
            </a:r>
            <a:r>
              <a:rPr lang="nl-NL" dirty="0"/>
              <a:t>, </a:t>
            </a:r>
            <a:r>
              <a:rPr lang="nl-NL" dirty="0" err="1"/>
              <a:t>elderly</a:t>
            </a:r>
            <a:r>
              <a:rPr lang="nl-NL" dirty="0"/>
              <a:t> are </a:t>
            </a:r>
            <a:r>
              <a:rPr lang="nl-NL" dirty="0" err="1"/>
              <a:t>getting</a:t>
            </a:r>
            <a:r>
              <a:rPr lang="nl-NL" dirty="0"/>
              <a:t> </a:t>
            </a:r>
            <a:r>
              <a:rPr lang="nl-NL" dirty="0" err="1"/>
              <a:t>older</a:t>
            </a:r>
            <a:endParaRPr lang="nl-NL" dirty="0"/>
          </a:p>
          <a:p>
            <a:pPr lvl="1"/>
            <a:r>
              <a:rPr lang="nl-NL" dirty="0"/>
              <a:t>More complex </a:t>
            </a:r>
            <a:r>
              <a:rPr lang="nl-NL" dirty="0" err="1"/>
              <a:t>problems</a:t>
            </a:r>
            <a:r>
              <a:rPr lang="nl-NL" dirty="0"/>
              <a:t> (</a:t>
            </a:r>
            <a:r>
              <a:rPr lang="nl-NL" dirty="0" err="1"/>
              <a:t>functioning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participating</a:t>
            </a:r>
            <a:r>
              <a:rPr lang="nl-NL" dirty="0"/>
              <a:t>)</a:t>
            </a:r>
          </a:p>
          <a:p>
            <a:r>
              <a:rPr lang="nl-NL" dirty="0"/>
              <a:t>Shift in </a:t>
            </a:r>
            <a:r>
              <a:rPr lang="nl-NL" dirty="0" err="1"/>
              <a:t>mindset</a:t>
            </a:r>
            <a:r>
              <a:rPr lang="nl-NL" dirty="0"/>
              <a:t> </a:t>
            </a:r>
            <a:r>
              <a:rPr lang="nl-NL" dirty="0" err="1"/>
              <a:t>educating</a:t>
            </a:r>
            <a:r>
              <a:rPr lang="nl-NL" dirty="0"/>
              <a:t>/training (bachelor) nurses</a:t>
            </a:r>
          </a:p>
          <a:p>
            <a:pPr lvl="1"/>
            <a:r>
              <a:rPr lang="nl-NL" dirty="0" err="1"/>
              <a:t>Educate</a:t>
            </a:r>
            <a:r>
              <a:rPr lang="nl-NL" dirty="0"/>
              <a:t> </a:t>
            </a:r>
            <a:r>
              <a:rPr lang="nl-NL" dirty="0" err="1"/>
              <a:t>nursing-students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care chain</a:t>
            </a:r>
          </a:p>
          <a:p>
            <a:pPr lvl="1"/>
            <a:r>
              <a:rPr lang="nl-NL" dirty="0"/>
              <a:t>More ’</a:t>
            </a:r>
            <a:r>
              <a:rPr lang="nl-NL" dirty="0" err="1"/>
              <a:t>self</a:t>
            </a:r>
            <a:r>
              <a:rPr lang="nl-NL" dirty="0"/>
              <a:t>-steering’ </a:t>
            </a:r>
            <a:r>
              <a:rPr lang="nl-NL" dirty="0" err="1"/>
              <a:t>during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education</a:t>
            </a:r>
            <a:r>
              <a:rPr lang="nl-NL" dirty="0"/>
              <a:t> </a:t>
            </a:r>
            <a:r>
              <a:rPr lang="nl-NL" dirty="0">
                <a:sym typeface="Wingdings" pitchFamily="2" charset="2"/>
              </a:rPr>
              <a:t> </a:t>
            </a:r>
            <a:r>
              <a:rPr lang="nl-NL" dirty="0" err="1">
                <a:sym typeface="Wingdings" pitchFamily="2" charset="2"/>
              </a:rPr>
              <a:t>critical</a:t>
            </a:r>
            <a:r>
              <a:rPr lang="nl-NL" dirty="0">
                <a:sym typeface="Wingdings" pitchFamily="2" charset="2"/>
              </a:rPr>
              <a:t> professional attitude </a:t>
            </a:r>
          </a:p>
          <a:p>
            <a:pPr lvl="1"/>
            <a:r>
              <a:rPr lang="nl-NL" dirty="0" err="1">
                <a:sym typeface="Wingdings" pitchFamily="2" charset="2"/>
              </a:rPr>
              <a:t>Need</a:t>
            </a:r>
            <a:r>
              <a:rPr lang="nl-NL" dirty="0">
                <a:sym typeface="Wingdings" pitchFamily="2" charset="2"/>
              </a:rPr>
              <a:t> </a:t>
            </a:r>
            <a:r>
              <a:rPr lang="nl-NL" dirty="0" err="1">
                <a:sym typeface="Wingdings" pitchFamily="2" charset="2"/>
              </a:rPr>
              <a:t>for</a:t>
            </a:r>
            <a:r>
              <a:rPr lang="nl-NL" dirty="0">
                <a:sym typeface="Wingdings" pitchFamily="2" charset="2"/>
              </a:rPr>
              <a:t> more (bachelor) nurses in </a:t>
            </a:r>
            <a:r>
              <a:rPr lang="nl-NL" dirty="0" err="1">
                <a:sym typeface="Wingdings" pitchFamily="2" charset="2"/>
              </a:rPr>
              <a:t>elderly</a:t>
            </a:r>
            <a:r>
              <a:rPr lang="nl-NL" dirty="0">
                <a:sym typeface="Wingdings" pitchFamily="2" charset="2"/>
              </a:rPr>
              <a:t> care (</a:t>
            </a:r>
            <a:r>
              <a:rPr lang="nl-NL" dirty="0" err="1">
                <a:sym typeface="Wingdings" pitchFamily="2" charset="2"/>
              </a:rPr>
              <a:t>how</a:t>
            </a:r>
            <a:r>
              <a:rPr lang="nl-NL" dirty="0">
                <a:sym typeface="Wingdings" pitchFamily="2" charset="2"/>
              </a:rPr>
              <a:t> </a:t>
            </a:r>
            <a:r>
              <a:rPr lang="nl-NL" dirty="0" err="1">
                <a:sym typeface="Wingdings" pitchFamily="2" charset="2"/>
              </a:rPr>
              <a:t>to</a:t>
            </a:r>
            <a:r>
              <a:rPr lang="nl-NL" dirty="0">
                <a:sym typeface="Wingdings" pitchFamily="2" charset="2"/>
              </a:rPr>
              <a:t> change </a:t>
            </a:r>
            <a:r>
              <a:rPr lang="nl-NL" dirty="0" err="1">
                <a:sym typeface="Wingdings" pitchFamily="2" charset="2"/>
              </a:rPr>
              <a:t>this</a:t>
            </a:r>
            <a:r>
              <a:rPr lang="nl-NL" dirty="0">
                <a:sym typeface="Wingdings" pitchFamily="2" charset="2"/>
              </a:rPr>
              <a:t> student </a:t>
            </a:r>
            <a:r>
              <a:rPr lang="nl-NL" dirty="0" err="1">
                <a:sym typeface="Wingdings" pitchFamily="2" charset="2"/>
              </a:rPr>
              <a:t>mindset</a:t>
            </a:r>
            <a:r>
              <a:rPr lang="nl-NL" dirty="0">
                <a:sym typeface="Wingdings" pitchFamily="2" charset="2"/>
              </a:rPr>
              <a:t>!) </a:t>
            </a:r>
            <a:endParaRPr lang="nl-NL" dirty="0"/>
          </a:p>
          <a:p>
            <a:r>
              <a:rPr lang="nl-NL" dirty="0"/>
              <a:t>Interest, bind en </a:t>
            </a:r>
            <a:r>
              <a:rPr lang="nl-NL" dirty="0" err="1"/>
              <a:t>hold</a:t>
            </a:r>
            <a:r>
              <a:rPr lang="nl-NL" dirty="0"/>
              <a:t> these </a:t>
            </a:r>
            <a:r>
              <a:rPr lang="nl-NL" dirty="0" err="1"/>
              <a:t>students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care of </a:t>
            </a:r>
            <a:r>
              <a:rPr lang="nl-NL" dirty="0" err="1"/>
              <a:t>elderly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6910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858AE0F-FBBC-F54B-8D19-ACB1F3DB5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2" y="364894"/>
            <a:ext cx="3101517" cy="2428547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B4C40E5-8E6B-2C44-A57C-AE11DF85C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2" y="4873451"/>
            <a:ext cx="4401519" cy="1194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EE5EC7-F404-E24C-A006-9B697754E5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920" y="525296"/>
            <a:ext cx="4773349" cy="1903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87ECB-5F86-A246-9FF5-19CDD9556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568" y="137605"/>
            <a:ext cx="2883124" cy="288312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BBA67D6-9B87-8B4B-BB5E-735C20A0C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941" y="4420032"/>
            <a:ext cx="3914100" cy="1971232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F53C6C60-1E03-1E4C-BBF9-61683CC77F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13" y="2718904"/>
            <a:ext cx="3915802" cy="170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71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D64EFDE-DB55-B94E-95A2-15CCEFB61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36" y="0"/>
            <a:ext cx="9624088" cy="679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87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care chain </a:t>
            </a:r>
            <a:r>
              <a:rPr lang="nl-NL" dirty="0" err="1"/>
              <a:t>internship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Structure</a:t>
            </a:r>
            <a:endParaRPr lang="nl-NL" dirty="0"/>
          </a:p>
          <a:p>
            <a:r>
              <a:rPr lang="nl-NL" dirty="0"/>
              <a:t>Content</a:t>
            </a:r>
          </a:p>
          <a:p>
            <a:r>
              <a:rPr lang="nl-NL" dirty="0" err="1"/>
              <a:t>Experiences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7552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925CC-0854-D44E-8372-98D4BBA70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Challenges</a:t>
            </a:r>
            <a:r>
              <a:rPr lang="nl-NL" dirty="0"/>
              <a:t> in </a:t>
            </a:r>
            <a:r>
              <a:rPr lang="nl-NL" dirty="0" err="1"/>
              <a:t>nursing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995982-52C9-A046-855C-27A7F9243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Demographic</a:t>
            </a:r>
            <a:r>
              <a:rPr lang="nl-NL" dirty="0"/>
              <a:t> factors</a:t>
            </a:r>
          </a:p>
          <a:p>
            <a:r>
              <a:rPr lang="nl-NL" dirty="0" err="1"/>
              <a:t>Changing</a:t>
            </a:r>
            <a:r>
              <a:rPr lang="nl-NL" dirty="0"/>
              <a:t> care environment</a:t>
            </a:r>
          </a:p>
        </p:txBody>
      </p:sp>
    </p:spTree>
    <p:extLst>
      <p:ext uri="{BB962C8B-B14F-4D97-AF65-F5344CB8AC3E}">
        <p14:creationId xmlns:p14="http://schemas.microsoft.com/office/powerpoint/2010/main" val="2386576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FDA04FB1-A8EC-A543-B1B9-C01D9310D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196401"/>
              </p:ext>
            </p:extLst>
          </p:nvPr>
        </p:nvGraphicFramePr>
        <p:xfrm>
          <a:off x="1490870" y="1143000"/>
          <a:ext cx="9074428" cy="3856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8607">
                  <a:extLst>
                    <a:ext uri="{9D8B030D-6E8A-4147-A177-3AD203B41FA5}">
                      <a16:colId xmlns:a16="http://schemas.microsoft.com/office/drawing/2014/main" val="844685441"/>
                    </a:ext>
                  </a:extLst>
                </a:gridCol>
                <a:gridCol w="2268607">
                  <a:extLst>
                    <a:ext uri="{9D8B030D-6E8A-4147-A177-3AD203B41FA5}">
                      <a16:colId xmlns:a16="http://schemas.microsoft.com/office/drawing/2014/main" val="3304536451"/>
                    </a:ext>
                  </a:extLst>
                </a:gridCol>
                <a:gridCol w="2268607">
                  <a:extLst>
                    <a:ext uri="{9D8B030D-6E8A-4147-A177-3AD203B41FA5}">
                      <a16:colId xmlns:a16="http://schemas.microsoft.com/office/drawing/2014/main" val="1133660678"/>
                    </a:ext>
                  </a:extLst>
                </a:gridCol>
                <a:gridCol w="2268607">
                  <a:extLst>
                    <a:ext uri="{9D8B030D-6E8A-4147-A177-3AD203B41FA5}">
                      <a16:colId xmlns:a16="http://schemas.microsoft.com/office/drawing/2014/main" val="3204813396"/>
                    </a:ext>
                  </a:extLst>
                </a:gridCol>
              </a:tblGrid>
              <a:tr h="1083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 Care chain</a:t>
                      </a:r>
                      <a:endParaRPr lang="nl-NL" sz="18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Week 1-6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Week 8-13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Week</a:t>
                      </a:r>
                      <a:r>
                        <a:rPr lang="nl-NL" sz="1800" baseline="0" dirty="0">
                          <a:effectLst/>
                        </a:rPr>
                        <a:t> 15-20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756044806"/>
                  </a:ext>
                </a:extLst>
              </a:tr>
              <a:tr h="9243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Student(s)   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Home</a:t>
                      </a:r>
                      <a:r>
                        <a:rPr lang="nl-NL" sz="18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care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Nursing</a:t>
                      </a:r>
                      <a:r>
                        <a:rPr lang="nl-NL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 home </a:t>
                      </a:r>
                      <a:r>
                        <a:rPr lang="nl-NL" sz="180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Revalidation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Hospital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164733039"/>
                  </a:ext>
                </a:extLst>
              </a:tr>
              <a:tr h="964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Student(s) 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Hospital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Home</a:t>
                      </a:r>
                      <a:r>
                        <a:rPr lang="nl-NL" sz="18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care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Nursing</a:t>
                      </a:r>
                      <a:r>
                        <a:rPr lang="nl-NL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 home </a:t>
                      </a:r>
                      <a:r>
                        <a:rPr lang="nl-NL" sz="180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Revalidation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203471018"/>
                  </a:ext>
                </a:extLst>
              </a:tr>
              <a:tr h="884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Student(s) 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Nursing</a:t>
                      </a:r>
                      <a:r>
                        <a:rPr lang="nl-NL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 home </a:t>
                      </a:r>
                      <a:r>
                        <a:rPr lang="nl-NL" sz="180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Revalidation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Hospital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Home</a:t>
                      </a:r>
                      <a:r>
                        <a:rPr lang="nl-NL" sz="18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care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715020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323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/>
              <a:t>Guidance</a:t>
            </a:r>
            <a:r>
              <a:rPr lang="nl-NL" b="1" dirty="0"/>
              <a:t> in </a:t>
            </a:r>
            <a:r>
              <a:rPr lang="nl-NL" b="1" dirty="0" err="1"/>
              <a:t>the</a:t>
            </a:r>
            <a:r>
              <a:rPr lang="nl-NL" b="1" dirty="0"/>
              <a:t> </a:t>
            </a:r>
            <a:r>
              <a:rPr lang="nl-NL" b="1" dirty="0" err="1"/>
              <a:t>Internship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69848" y="1773439"/>
            <a:ext cx="10058400" cy="4442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    			  </a:t>
            </a:r>
            <a:r>
              <a:rPr lang="nl-NL" dirty="0" err="1"/>
              <a:t>Work</a:t>
            </a:r>
            <a:r>
              <a:rPr lang="nl-NL" dirty="0"/>
              <a:t> supervisor 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                </a:t>
            </a:r>
          </a:p>
          <a:p>
            <a:pPr marL="0" indent="0">
              <a:buNone/>
            </a:pPr>
            <a:r>
              <a:rPr lang="nl-NL" b="1" dirty="0"/>
              <a:t>			</a:t>
            </a:r>
            <a:r>
              <a:rPr lang="nl-NL" b="1" u="sng" dirty="0"/>
              <a:t>Student</a:t>
            </a:r>
            <a:r>
              <a:rPr lang="nl-NL" dirty="0"/>
              <a:t>    		            Teacher </a:t>
            </a:r>
            <a:r>
              <a:rPr lang="nl-NL" dirty="0" err="1"/>
              <a:t>Nursing</a:t>
            </a:r>
            <a:r>
              <a:rPr lang="nl-NL" dirty="0"/>
              <a:t>  School</a:t>
            </a:r>
          </a:p>
          <a:p>
            <a:pPr marL="0" indent="0">
              <a:buNone/>
            </a:pPr>
            <a:r>
              <a:rPr lang="nl-NL" dirty="0"/>
              <a:t>                                              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       			Practical teacher                                                  </a:t>
            </a:r>
          </a:p>
        </p:txBody>
      </p:sp>
      <p:sp>
        <p:nvSpPr>
          <p:cNvPr id="4" name="PIJL-RECHTS 3"/>
          <p:cNvSpPr/>
          <p:nvPr/>
        </p:nvSpPr>
        <p:spPr>
          <a:xfrm>
            <a:off x="5699043" y="34061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PIJL-OMHOOG 4"/>
          <p:cNvSpPr/>
          <p:nvPr/>
        </p:nvSpPr>
        <p:spPr>
          <a:xfrm>
            <a:off x="4201228" y="2260854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PIJL-OMLAAG 5"/>
          <p:cNvSpPr/>
          <p:nvPr/>
        </p:nvSpPr>
        <p:spPr>
          <a:xfrm>
            <a:off x="4192042" y="399483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9965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9EC6260-D983-D546-A0D9-6F04A120C0E0}"/>
              </a:ext>
            </a:extLst>
          </p:cNvPr>
          <p:cNvSpPr txBox="1"/>
          <p:nvPr/>
        </p:nvSpPr>
        <p:spPr>
          <a:xfrm>
            <a:off x="3647661" y="1182757"/>
            <a:ext cx="4116752" cy="400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nl-NL" sz="3600" dirty="0" err="1"/>
              <a:t>If</a:t>
            </a:r>
            <a:r>
              <a:rPr lang="nl-NL" sz="3600" dirty="0"/>
              <a:t> </a:t>
            </a:r>
            <a:r>
              <a:rPr lang="nl-NL" sz="3600" dirty="0" err="1"/>
              <a:t>you</a:t>
            </a:r>
            <a:r>
              <a:rPr lang="nl-NL" sz="3600" dirty="0"/>
              <a:t> let go</a:t>
            </a:r>
          </a:p>
          <a:p>
            <a:pPr algn="ctr">
              <a:lnSpc>
                <a:spcPct val="250000"/>
              </a:lnSpc>
            </a:pPr>
            <a:r>
              <a:rPr lang="nl-NL" sz="3600" dirty="0" err="1"/>
              <a:t>You’ve</a:t>
            </a:r>
            <a:r>
              <a:rPr lang="nl-NL" sz="3600" dirty="0"/>
              <a:t> </a:t>
            </a:r>
            <a:r>
              <a:rPr lang="nl-NL" sz="3600" dirty="0" err="1"/>
              <a:t>got</a:t>
            </a:r>
            <a:r>
              <a:rPr lang="nl-NL" sz="3600" dirty="0"/>
              <a:t> </a:t>
            </a:r>
            <a:r>
              <a:rPr lang="nl-NL" sz="3600" dirty="0" err="1"/>
              <a:t>two</a:t>
            </a:r>
            <a:r>
              <a:rPr lang="nl-NL" sz="3600" dirty="0"/>
              <a:t> hands free….</a:t>
            </a:r>
          </a:p>
        </p:txBody>
      </p:sp>
    </p:spTree>
    <p:extLst>
      <p:ext uri="{BB962C8B-B14F-4D97-AF65-F5344CB8AC3E}">
        <p14:creationId xmlns:p14="http://schemas.microsoft.com/office/powerpoint/2010/main" val="1469330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Learning Community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34478" y="2121408"/>
            <a:ext cx="8593770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                             - learning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/>
              <a:t>other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                             - </a:t>
            </a:r>
            <a:r>
              <a:rPr lang="nl-NL" dirty="0" err="1"/>
              <a:t>reflection</a:t>
            </a:r>
            <a:r>
              <a:rPr lang="nl-NL" dirty="0"/>
              <a:t>, </a:t>
            </a:r>
            <a:r>
              <a:rPr lang="nl-NL" dirty="0" err="1"/>
              <a:t>asking</a:t>
            </a:r>
            <a:r>
              <a:rPr lang="nl-NL" dirty="0"/>
              <a:t> feedback,</a:t>
            </a:r>
          </a:p>
          <a:p>
            <a:pPr marL="0" indent="0">
              <a:buNone/>
            </a:pPr>
            <a:r>
              <a:rPr lang="nl-NL" dirty="0"/>
              <a:t>                                </a:t>
            </a:r>
            <a:r>
              <a:rPr lang="nl-NL" dirty="0" err="1"/>
              <a:t>innovation</a:t>
            </a:r>
            <a:r>
              <a:rPr lang="nl-NL" dirty="0"/>
              <a:t>, share </a:t>
            </a:r>
            <a:r>
              <a:rPr lang="nl-NL" dirty="0" err="1"/>
              <a:t>knowledge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                              </a:t>
            </a:r>
          </a:p>
          <a:p>
            <a:pPr marL="0" indent="0">
              <a:buNone/>
            </a:pPr>
            <a:r>
              <a:rPr lang="nl-NL" dirty="0"/>
              <a:t>                             - </a:t>
            </a:r>
            <a:r>
              <a:rPr lang="nl-NL" dirty="0" err="1"/>
              <a:t>every</a:t>
            </a:r>
            <a:r>
              <a:rPr lang="nl-NL" dirty="0"/>
              <a:t> 2/3  weeks</a:t>
            </a:r>
          </a:p>
          <a:p>
            <a:pPr marL="0" indent="0">
              <a:buNone/>
            </a:pPr>
            <a:r>
              <a:rPr lang="nl-NL" dirty="0"/>
              <a:t>                             - 2 </a:t>
            </a:r>
            <a:r>
              <a:rPr lang="nl-NL" dirty="0" err="1"/>
              <a:t>hours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		        - </a:t>
            </a:r>
            <a:r>
              <a:rPr lang="nl-NL" dirty="0" err="1"/>
              <a:t>leadership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teacher, shared                           </a:t>
            </a:r>
          </a:p>
          <a:p>
            <a:pPr marL="0" indent="0">
              <a:buNone/>
            </a:pPr>
            <a:r>
              <a:rPr lang="nl-NL" dirty="0"/>
              <a:t>                                </a:t>
            </a:r>
            <a:r>
              <a:rPr lang="nl-NL" dirty="0" err="1"/>
              <a:t>leadership</a:t>
            </a:r>
            <a:r>
              <a:rPr lang="nl-NL" dirty="0"/>
              <a:t>, personal </a:t>
            </a:r>
            <a:r>
              <a:rPr lang="nl-NL" dirty="0" err="1"/>
              <a:t>leadership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                              - </a:t>
            </a:r>
            <a:r>
              <a:rPr lang="nl-NL" dirty="0" err="1"/>
              <a:t>appointments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1026" name="Picture 2" descr="C:\Users\annemein\AppData\Local\Microsoft\Windows\Temporary Internet Files\Content.Outlook\FEXLFDQR\image1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76" y="1707704"/>
            <a:ext cx="2308757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090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Weeks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Internships</a:t>
            </a:r>
            <a:endParaRPr lang="nl-NL" dirty="0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48" y="1600201"/>
            <a:ext cx="603730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23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101" name="Picture 5" descr="C:\Users\annemein\AppData\Local\Microsoft\Windows\Temporary Internet Files\Content.Outlook\FEXLFDQR\IMG_74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124" y="251437"/>
            <a:ext cx="3429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nnemein\AppData\Local\Microsoft\Windows\Temporary Internet Files\Content.Outlook\FEXLFDQR\IMG_74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702" y="241976"/>
            <a:ext cx="3429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annemein\AppData\Local\Microsoft\Windows\Temporary Internet Files\Content.Outlook\FEXLFDQR\IMG_7402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3913"/>
            <a:ext cx="3032448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487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Intervision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30416" y="2121408"/>
            <a:ext cx="6297831" cy="1913879"/>
          </a:xfrm>
        </p:spPr>
        <p:txBody>
          <a:bodyPr/>
          <a:lstStyle/>
          <a:p>
            <a:r>
              <a:rPr lang="nl-NL" dirty="0"/>
              <a:t>Every 2 weeks</a:t>
            </a:r>
          </a:p>
          <a:p>
            <a:r>
              <a:rPr lang="nl-NL" dirty="0" err="1"/>
              <a:t>Only</a:t>
            </a:r>
            <a:r>
              <a:rPr lang="nl-NL" dirty="0"/>
              <a:t> </a:t>
            </a:r>
            <a:r>
              <a:rPr lang="nl-NL" dirty="0" err="1"/>
              <a:t>students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SVC</a:t>
            </a:r>
          </a:p>
          <a:p>
            <a:r>
              <a:rPr lang="nl-NL" dirty="0"/>
              <a:t>Personal development</a:t>
            </a:r>
          </a:p>
          <a:p>
            <a:r>
              <a:rPr lang="nl-NL" dirty="0"/>
              <a:t>Meta-</a:t>
            </a:r>
            <a:r>
              <a:rPr lang="nl-NL" dirty="0" err="1"/>
              <a:t>reflection</a:t>
            </a:r>
            <a:endParaRPr lang="nl-NL" dirty="0"/>
          </a:p>
          <a:p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605" y="2043232"/>
            <a:ext cx="2760306" cy="207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Symposia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23363B0-7FA7-FE47-9BA3-6A4A26A77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148" y="1802638"/>
            <a:ext cx="3353576" cy="4051300"/>
          </a:xfrm>
        </p:spPr>
      </p:pic>
      <p:pic>
        <p:nvPicPr>
          <p:cNvPr id="2050" name="Picture 2" descr="C:\Users\annemein\AppData\Local\Microsoft\Windows\Temporary Internet Files\Content.Outlook\FEXLFDQR\image1 (6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778" y="1802638"/>
            <a:ext cx="2808312" cy="38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39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Experiences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Experiences from participating students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8754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F377C2-5AB4-184C-A31C-7D27B8F98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36" y="433894"/>
            <a:ext cx="5163852" cy="385675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CF96585-AA01-1144-85ED-E1BE71392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694" y="3941859"/>
            <a:ext cx="4762500" cy="1905000"/>
          </a:xfrm>
          <a:prstGeom prst="rect">
            <a:avLst/>
          </a:prstGeom>
        </p:spPr>
      </p:pic>
      <p:sp>
        <p:nvSpPr>
          <p:cNvPr id="7" name="Pijl omhoog 6">
            <a:extLst>
              <a:ext uri="{FF2B5EF4-FFF2-40B4-BE49-F238E27FC236}">
                <a16:creationId xmlns:a16="http://schemas.microsoft.com/office/drawing/2014/main" id="{060EAFD6-2D96-4B4B-8C2D-5F4AD6766905}"/>
              </a:ext>
            </a:extLst>
          </p:cNvPr>
          <p:cNvSpPr/>
          <p:nvPr/>
        </p:nvSpPr>
        <p:spPr>
          <a:xfrm>
            <a:off x="2461498" y="4446528"/>
            <a:ext cx="45719" cy="1758462"/>
          </a:xfrm>
          <a:prstGeom prst="up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 omhoog 7">
            <a:extLst>
              <a:ext uri="{FF2B5EF4-FFF2-40B4-BE49-F238E27FC236}">
                <a16:creationId xmlns:a16="http://schemas.microsoft.com/office/drawing/2014/main" id="{5CA8055D-305D-5441-8016-5907E76F422A}"/>
              </a:ext>
            </a:extLst>
          </p:cNvPr>
          <p:cNvSpPr/>
          <p:nvPr/>
        </p:nvSpPr>
        <p:spPr>
          <a:xfrm>
            <a:off x="2964570" y="4446528"/>
            <a:ext cx="45719" cy="1758462"/>
          </a:xfrm>
          <a:prstGeom prst="up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 omhoog 8">
            <a:extLst>
              <a:ext uri="{FF2B5EF4-FFF2-40B4-BE49-F238E27FC236}">
                <a16:creationId xmlns:a16="http://schemas.microsoft.com/office/drawing/2014/main" id="{7659216E-EB6C-5247-ACF4-4F16E577C82B}"/>
              </a:ext>
            </a:extLst>
          </p:cNvPr>
          <p:cNvSpPr/>
          <p:nvPr/>
        </p:nvSpPr>
        <p:spPr>
          <a:xfrm rot="10800000">
            <a:off x="9076944" y="5913119"/>
            <a:ext cx="45719" cy="583742"/>
          </a:xfrm>
          <a:prstGeom prst="up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5304FDA-CD2B-CD47-9839-326CA515975B}"/>
              </a:ext>
            </a:extLst>
          </p:cNvPr>
          <p:cNvSpPr txBox="1"/>
          <p:nvPr/>
        </p:nvSpPr>
        <p:spPr>
          <a:xfrm>
            <a:off x="6217920" y="1085211"/>
            <a:ext cx="571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More </a:t>
            </a:r>
            <a:r>
              <a:rPr lang="nl-NL" sz="2400" dirty="0" err="1"/>
              <a:t>elderly</a:t>
            </a:r>
            <a:r>
              <a:rPr lang="nl-NL" sz="2400" dirty="0"/>
              <a:t> </a:t>
            </a:r>
            <a:r>
              <a:rPr lang="nl-NL" sz="2400" dirty="0" err="1"/>
              <a:t>people</a:t>
            </a:r>
            <a:r>
              <a:rPr lang="nl-NL" sz="2400" dirty="0"/>
              <a:t> (babyboomers)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C125252-6F03-6649-932C-A8415F75B82B}"/>
              </a:ext>
            </a:extLst>
          </p:cNvPr>
          <p:cNvSpPr txBox="1"/>
          <p:nvPr/>
        </p:nvSpPr>
        <p:spPr>
          <a:xfrm>
            <a:off x="6217920" y="1685238"/>
            <a:ext cx="5127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/>
              <a:t>Elderly</a:t>
            </a:r>
            <a:r>
              <a:rPr lang="nl-NL" sz="2400" dirty="0"/>
              <a:t> </a:t>
            </a:r>
            <a:r>
              <a:rPr lang="nl-NL" sz="2400" dirty="0" err="1"/>
              <a:t>people</a:t>
            </a:r>
            <a:r>
              <a:rPr lang="nl-NL" sz="2400" dirty="0"/>
              <a:t> </a:t>
            </a:r>
            <a:r>
              <a:rPr lang="nl-NL" sz="2400" dirty="0" err="1"/>
              <a:t>getting</a:t>
            </a:r>
            <a:r>
              <a:rPr lang="nl-NL" sz="2400" dirty="0"/>
              <a:t> </a:t>
            </a:r>
            <a:r>
              <a:rPr lang="nl-NL" sz="2400" dirty="0" err="1"/>
              <a:t>older</a:t>
            </a:r>
            <a:endParaRPr lang="nl-NL" sz="240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FD60315-D821-1548-8B93-E0FC3D009FB5}"/>
              </a:ext>
            </a:extLst>
          </p:cNvPr>
          <p:cNvSpPr txBox="1"/>
          <p:nvPr/>
        </p:nvSpPr>
        <p:spPr>
          <a:xfrm>
            <a:off x="6217920" y="2285265"/>
            <a:ext cx="4555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/>
              <a:t>Less</a:t>
            </a:r>
            <a:r>
              <a:rPr lang="nl-NL" sz="2400" dirty="0"/>
              <a:t> </a:t>
            </a:r>
            <a:r>
              <a:rPr lang="nl-NL" sz="2400" dirty="0" err="1"/>
              <a:t>young</a:t>
            </a:r>
            <a:r>
              <a:rPr lang="nl-NL" sz="2400" dirty="0"/>
              <a:t> </a:t>
            </a:r>
            <a:r>
              <a:rPr lang="nl-NL" sz="2400" dirty="0" err="1"/>
              <a:t>people</a:t>
            </a:r>
            <a:endParaRPr lang="nl-NL" sz="24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65DABFD-229E-564F-A8A2-071BC0EE3D7F}"/>
              </a:ext>
            </a:extLst>
          </p:cNvPr>
          <p:cNvSpPr txBox="1"/>
          <p:nvPr/>
        </p:nvSpPr>
        <p:spPr>
          <a:xfrm>
            <a:off x="6217920" y="404806"/>
            <a:ext cx="3559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err="1"/>
              <a:t>Aging</a:t>
            </a:r>
            <a:r>
              <a:rPr lang="nl-NL" sz="2800" b="1" dirty="0"/>
              <a:t>: </a:t>
            </a:r>
            <a:r>
              <a:rPr lang="nl-NL" sz="2800" b="1" dirty="0" err="1"/>
              <a:t>the</a:t>
            </a:r>
            <a:r>
              <a:rPr lang="nl-NL" sz="2800" b="1" dirty="0"/>
              <a:t> </a:t>
            </a:r>
            <a:r>
              <a:rPr lang="nl-NL" sz="2800" b="1" dirty="0" err="1"/>
              <a:t>problem</a:t>
            </a:r>
            <a:endParaRPr lang="nl-NL" b="1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ACB08FC-D966-154B-B023-985AE6885D7C}"/>
              </a:ext>
            </a:extLst>
          </p:cNvPr>
          <p:cNvSpPr txBox="1"/>
          <p:nvPr/>
        </p:nvSpPr>
        <p:spPr>
          <a:xfrm>
            <a:off x="6217920" y="2934693"/>
            <a:ext cx="4555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/>
              <a:t>Less</a:t>
            </a:r>
            <a:r>
              <a:rPr lang="nl-NL" sz="2400" dirty="0"/>
              <a:t> </a:t>
            </a:r>
            <a:r>
              <a:rPr lang="nl-NL" sz="2400" dirty="0" err="1"/>
              <a:t>young</a:t>
            </a:r>
            <a:r>
              <a:rPr lang="nl-NL" sz="2400" dirty="0"/>
              <a:t> </a:t>
            </a:r>
            <a:r>
              <a:rPr lang="nl-NL" sz="2400" dirty="0" err="1"/>
              <a:t>people</a:t>
            </a:r>
            <a:r>
              <a:rPr lang="nl-NL" sz="2400" dirty="0"/>
              <a:t> </a:t>
            </a:r>
            <a:r>
              <a:rPr lang="nl-NL" sz="2400" dirty="0" err="1"/>
              <a:t>that</a:t>
            </a:r>
            <a:r>
              <a:rPr lang="nl-NL" sz="2400" dirty="0"/>
              <a:t> </a:t>
            </a:r>
            <a:r>
              <a:rPr lang="nl-NL" sz="2400" dirty="0" err="1"/>
              <a:t>choose</a:t>
            </a:r>
            <a:r>
              <a:rPr lang="nl-NL" sz="2400" dirty="0"/>
              <a:t> </a:t>
            </a:r>
            <a:r>
              <a:rPr lang="nl-NL" sz="2400" dirty="0" err="1"/>
              <a:t>for</a:t>
            </a:r>
            <a:r>
              <a:rPr lang="nl-NL" sz="2400" dirty="0"/>
              <a:t> a </a:t>
            </a:r>
            <a:r>
              <a:rPr lang="nl-NL" sz="2400" dirty="0" err="1"/>
              <a:t>healthcare</a:t>
            </a:r>
            <a:r>
              <a:rPr lang="nl-NL" sz="2400" dirty="0"/>
              <a:t> job</a:t>
            </a:r>
          </a:p>
        </p:txBody>
      </p:sp>
    </p:spTree>
    <p:extLst>
      <p:ext uri="{BB962C8B-B14F-4D97-AF65-F5344CB8AC3E}">
        <p14:creationId xmlns:p14="http://schemas.microsoft.com/office/powerpoint/2010/main" val="1398985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15D13-B70D-B34D-BF24-BDCA72C6E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51" y="233624"/>
            <a:ext cx="10515600" cy="1057286"/>
          </a:xfrm>
        </p:spPr>
        <p:txBody>
          <a:bodyPr>
            <a:normAutofit/>
          </a:bodyPr>
          <a:lstStyle/>
          <a:p>
            <a:pPr algn="ctr"/>
            <a:r>
              <a:rPr lang="nl-NL" dirty="0" err="1"/>
              <a:t>Changing</a:t>
            </a:r>
            <a:r>
              <a:rPr lang="nl-NL" dirty="0"/>
              <a:t> care environment</a:t>
            </a:r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981C094F-45B1-F44E-A463-79792A3C97D4}"/>
              </a:ext>
            </a:extLst>
          </p:cNvPr>
          <p:cNvSpPr/>
          <p:nvPr/>
        </p:nvSpPr>
        <p:spPr>
          <a:xfrm>
            <a:off x="576943" y="1422411"/>
            <a:ext cx="1909187" cy="10625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tx1"/>
                </a:solidFill>
              </a:rPr>
              <a:t>Inpatient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D577AD45-878D-E44B-9595-77C7A12CE200}"/>
              </a:ext>
            </a:extLst>
          </p:cNvPr>
          <p:cNvSpPr/>
          <p:nvPr/>
        </p:nvSpPr>
        <p:spPr>
          <a:xfrm>
            <a:off x="1531535" y="2747974"/>
            <a:ext cx="1909187" cy="10625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tx1"/>
                </a:solidFill>
              </a:rPr>
              <a:t>Formal</a:t>
            </a:r>
            <a:r>
              <a:rPr lang="nl-NL" dirty="0">
                <a:solidFill>
                  <a:schemeClr val="tx1"/>
                </a:solidFill>
              </a:rPr>
              <a:t> care</a:t>
            </a:r>
          </a:p>
        </p:txBody>
      </p:sp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104D2DF8-43EF-BD46-8318-E2FB81373227}"/>
              </a:ext>
            </a:extLst>
          </p:cNvPr>
          <p:cNvSpPr/>
          <p:nvPr/>
        </p:nvSpPr>
        <p:spPr>
          <a:xfrm>
            <a:off x="3440722" y="5399100"/>
            <a:ext cx="1909187" cy="10625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Solitair</a:t>
            </a:r>
          </a:p>
        </p:txBody>
      </p:sp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B77AFC34-9731-1C4C-A8BB-4E886013EA3A}"/>
              </a:ext>
            </a:extLst>
          </p:cNvPr>
          <p:cNvSpPr/>
          <p:nvPr/>
        </p:nvSpPr>
        <p:spPr>
          <a:xfrm>
            <a:off x="2486129" y="4073537"/>
            <a:ext cx="1909187" cy="10625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Cure </a:t>
            </a:r>
            <a:r>
              <a:rPr lang="nl-NL" dirty="0" err="1">
                <a:solidFill>
                  <a:schemeClr val="tx1"/>
                </a:solidFill>
              </a:rPr>
              <a:t>and</a:t>
            </a:r>
            <a:r>
              <a:rPr lang="nl-NL" dirty="0">
                <a:solidFill>
                  <a:schemeClr val="tx1"/>
                </a:solidFill>
              </a:rPr>
              <a:t> care</a:t>
            </a: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F1DA2FB2-55CD-8544-A944-CC02DFF3830F}"/>
              </a:ext>
            </a:extLst>
          </p:cNvPr>
          <p:cNvSpPr/>
          <p:nvPr/>
        </p:nvSpPr>
        <p:spPr>
          <a:xfrm>
            <a:off x="5661082" y="1422411"/>
            <a:ext cx="1909187" cy="10625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tx1"/>
                </a:solidFill>
              </a:rPr>
              <a:t>Outpatient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F98B9F9B-3EA1-FF41-9DD5-DFE0DC0C2888}"/>
              </a:ext>
            </a:extLst>
          </p:cNvPr>
          <p:cNvSpPr/>
          <p:nvPr/>
        </p:nvSpPr>
        <p:spPr>
          <a:xfrm>
            <a:off x="6615676" y="2662350"/>
            <a:ext cx="1909187" cy="10625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tx1"/>
                </a:solidFill>
              </a:rPr>
              <a:t>Informal</a:t>
            </a:r>
            <a:r>
              <a:rPr lang="nl-NL" dirty="0">
                <a:solidFill>
                  <a:schemeClr val="tx1"/>
                </a:solidFill>
              </a:rPr>
              <a:t> care</a:t>
            </a:r>
          </a:p>
        </p:txBody>
      </p:sp>
      <p:sp>
        <p:nvSpPr>
          <p:cNvPr id="11" name="Afgeronde rechthoek 10">
            <a:extLst>
              <a:ext uri="{FF2B5EF4-FFF2-40B4-BE49-F238E27FC236}">
                <a16:creationId xmlns:a16="http://schemas.microsoft.com/office/drawing/2014/main" id="{2943217B-12EF-EE4E-8CD8-7BDE8897D921}"/>
              </a:ext>
            </a:extLst>
          </p:cNvPr>
          <p:cNvSpPr/>
          <p:nvPr/>
        </p:nvSpPr>
        <p:spPr>
          <a:xfrm>
            <a:off x="7777424" y="4073537"/>
            <a:ext cx="1909187" cy="10625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tx1"/>
                </a:solidFill>
              </a:rPr>
              <a:t>Quality</a:t>
            </a:r>
            <a:r>
              <a:rPr lang="nl-NL" dirty="0">
                <a:solidFill>
                  <a:schemeClr val="tx1"/>
                </a:solidFill>
              </a:rPr>
              <a:t> of life</a:t>
            </a:r>
          </a:p>
        </p:txBody>
      </p:sp>
      <p:sp>
        <p:nvSpPr>
          <p:cNvPr id="12" name="Afgeronde rechthoek 11">
            <a:extLst>
              <a:ext uri="{FF2B5EF4-FFF2-40B4-BE49-F238E27FC236}">
                <a16:creationId xmlns:a16="http://schemas.microsoft.com/office/drawing/2014/main" id="{9F480FE7-2A4E-3146-8540-73C2C676435D}"/>
              </a:ext>
            </a:extLst>
          </p:cNvPr>
          <p:cNvSpPr/>
          <p:nvPr/>
        </p:nvSpPr>
        <p:spPr>
          <a:xfrm>
            <a:off x="8831662" y="5399100"/>
            <a:ext cx="1909187" cy="10625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Network</a:t>
            </a:r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D2FAC88F-3E87-D449-8777-B9933BF7AFDD}"/>
              </a:ext>
            </a:extLst>
          </p:cNvPr>
          <p:cNvCxnSpPr/>
          <p:nvPr/>
        </p:nvCxnSpPr>
        <p:spPr>
          <a:xfrm>
            <a:off x="2813538" y="1953691"/>
            <a:ext cx="253637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07F28459-7E8C-4345-8F25-82848BD2E3EE}"/>
              </a:ext>
            </a:extLst>
          </p:cNvPr>
          <p:cNvCxnSpPr/>
          <p:nvPr/>
        </p:nvCxnSpPr>
        <p:spPr>
          <a:xfrm>
            <a:off x="3789903" y="3255094"/>
            <a:ext cx="253637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AC7514F8-5E08-434E-9E4F-CB57914BC548}"/>
              </a:ext>
            </a:extLst>
          </p:cNvPr>
          <p:cNvCxnSpPr/>
          <p:nvPr/>
        </p:nvCxnSpPr>
        <p:spPr>
          <a:xfrm>
            <a:off x="4853353" y="4592381"/>
            <a:ext cx="253637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33E6764E-7316-C047-AAFB-4352D4F24C44}"/>
              </a:ext>
            </a:extLst>
          </p:cNvPr>
          <p:cNvCxnSpPr/>
          <p:nvPr/>
        </p:nvCxnSpPr>
        <p:spPr>
          <a:xfrm>
            <a:off x="5823019" y="5889473"/>
            <a:ext cx="253637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643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1402F6-0DA8-2844-8229-B840C1D0B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Challenge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future</a:t>
            </a:r>
            <a:r>
              <a:rPr lang="nl-NL" dirty="0"/>
              <a:t> care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31A7A0-1D17-AF41-AAC3-A6546D193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More (</a:t>
            </a:r>
            <a:r>
              <a:rPr lang="nl-NL" dirty="0" err="1"/>
              <a:t>critical</a:t>
            </a:r>
            <a:r>
              <a:rPr lang="nl-NL" dirty="0"/>
              <a:t>) professionals </a:t>
            </a:r>
            <a:r>
              <a:rPr lang="nl-NL" dirty="0" err="1"/>
              <a:t>needed</a:t>
            </a:r>
            <a:endParaRPr lang="nl-NL" dirty="0"/>
          </a:p>
          <a:p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qualifications</a:t>
            </a:r>
            <a:r>
              <a:rPr lang="nl-NL" dirty="0"/>
              <a:t> </a:t>
            </a:r>
            <a:r>
              <a:rPr lang="nl-NL" dirty="0" err="1"/>
              <a:t>needed</a:t>
            </a:r>
            <a:endParaRPr lang="nl-NL" dirty="0"/>
          </a:p>
          <a:p>
            <a:pPr lvl="1"/>
            <a:r>
              <a:rPr lang="nl-NL" dirty="0" err="1"/>
              <a:t>Clinical</a:t>
            </a:r>
            <a:r>
              <a:rPr lang="nl-NL" dirty="0"/>
              <a:t> </a:t>
            </a:r>
            <a:r>
              <a:rPr lang="nl-NL" dirty="0" err="1"/>
              <a:t>Reasoning</a:t>
            </a:r>
            <a:endParaRPr lang="nl-NL" dirty="0"/>
          </a:p>
          <a:p>
            <a:pPr lvl="1"/>
            <a:r>
              <a:rPr lang="nl-NL" dirty="0" err="1"/>
              <a:t>Multidisciplinary</a:t>
            </a:r>
            <a:r>
              <a:rPr lang="nl-NL" dirty="0"/>
              <a:t> approach</a:t>
            </a:r>
          </a:p>
          <a:p>
            <a:pPr lvl="1"/>
            <a:r>
              <a:rPr lang="nl-NL" dirty="0" err="1"/>
              <a:t>Evidence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</a:t>
            </a:r>
            <a:r>
              <a:rPr lang="nl-NL" dirty="0" err="1"/>
              <a:t>practice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6327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roepsproﬁel verpleegkundige      DEEL      3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76" y="290496"/>
            <a:ext cx="4338411" cy="61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4051D56-F3B6-7C42-BEB9-738BCAE7E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213" y="290496"/>
            <a:ext cx="5852611" cy="595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70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Afbeeldingsresultaat voor nlq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319" y="363029"/>
            <a:ext cx="8925947" cy="601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al 3"/>
          <p:cNvSpPr/>
          <p:nvPr/>
        </p:nvSpPr>
        <p:spPr>
          <a:xfrm>
            <a:off x="5641848" y="3547872"/>
            <a:ext cx="1197864" cy="62179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/>
          <p:cNvSpPr/>
          <p:nvPr/>
        </p:nvSpPr>
        <p:spPr>
          <a:xfrm>
            <a:off x="7790688" y="2286000"/>
            <a:ext cx="1197864" cy="62179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0266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7028EE-2E7C-4546-90EF-4D2C43E39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683240" cy="1609344"/>
          </a:xfrm>
        </p:spPr>
        <p:txBody>
          <a:bodyPr/>
          <a:lstStyle/>
          <a:p>
            <a:r>
              <a:rPr lang="nl-NL" dirty="0"/>
              <a:t>Change in </a:t>
            </a:r>
            <a:r>
              <a:rPr lang="nl-NL" dirty="0" err="1"/>
              <a:t>nursing</a:t>
            </a:r>
            <a:r>
              <a:rPr lang="nl-NL" dirty="0"/>
              <a:t> </a:t>
            </a:r>
            <a:r>
              <a:rPr lang="nl-NL" dirty="0" err="1"/>
              <a:t>education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56E248-2DDA-5942-AB40-6CAEC7C9B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439400" cy="4050792"/>
          </a:xfrm>
        </p:spPr>
        <p:txBody>
          <a:bodyPr/>
          <a:lstStyle/>
          <a:p>
            <a:r>
              <a:rPr lang="nl-NL" dirty="0" err="1"/>
              <a:t>Untill</a:t>
            </a:r>
            <a:r>
              <a:rPr lang="nl-NL" dirty="0"/>
              <a:t> 1997: in-service </a:t>
            </a:r>
            <a:r>
              <a:rPr lang="nl-NL" dirty="0" err="1"/>
              <a:t>education</a:t>
            </a:r>
            <a:r>
              <a:rPr lang="nl-NL" dirty="0"/>
              <a:t>: employee-</a:t>
            </a:r>
            <a:r>
              <a:rPr lang="nl-NL" dirty="0" err="1"/>
              <a:t>based</a:t>
            </a:r>
            <a:r>
              <a:rPr lang="nl-NL" dirty="0"/>
              <a:t> </a:t>
            </a:r>
            <a:r>
              <a:rPr lang="nl-NL" dirty="0" err="1"/>
              <a:t>nursing</a:t>
            </a:r>
            <a:endParaRPr lang="nl-NL" dirty="0"/>
          </a:p>
          <a:p>
            <a:r>
              <a:rPr lang="nl-NL" dirty="0" err="1"/>
              <a:t>Education</a:t>
            </a:r>
            <a:r>
              <a:rPr lang="nl-NL" dirty="0"/>
              <a:t> 2 levels: NLQF-4 </a:t>
            </a:r>
            <a:r>
              <a:rPr lang="nl-NL" dirty="0" err="1"/>
              <a:t>and</a:t>
            </a:r>
            <a:r>
              <a:rPr lang="nl-NL" dirty="0"/>
              <a:t> NLQF-6</a:t>
            </a:r>
          </a:p>
          <a:p>
            <a:r>
              <a:rPr lang="nl-NL" dirty="0" err="1"/>
              <a:t>Internship</a:t>
            </a:r>
            <a:r>
              <a:rPr lang="nl-NL" dirty="0"/>
              <a:t>: 20 weeks, </a:t>
            </a:r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ward</a:t>
            </a:r>
            <a:r>
              <a:rPr lang="nl-NL" dirty="0"/>
              <a:t> or </a:t>
            </a:r>
            <a:r>
              <a:rPr lang="nl-NL" dirty="0" err="1"/>
              <a:t>organisation</a:t>
            </a:r>
            <a:r>
              <a:rPr lang="nl-NL" dirty="0"/>
              <a:t>, performance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automate</a:t>
            </a:r>
            <a:endParaRPr lang="nl-NL" dirty="0"/>
          </a:p>
          <a:p>
            <a:pPr lvl="1"/>
            <a:r>
              <a:rPr lang="nl-NL" dirty="0"/>
              <a:t>Knowledge </a:t>
            </a:r>
            <a:r>
              <a:rPr lang="nl-NL" dirty="0" err="1"/>
              <a:t>and</a:t>
            </a:r>
            <a:r>
              <a:rPr lang="nl-NL" dirty="0"/>
              <a:t> skills</a:t>
            </a:r>
          </a:p>
          <a:p>
            <a:pPr lvl="1"/>
            <a:r>
              <a:rPr lang="nl-NL" dirty="0" err="1"/>
              <a:t>Clinical</a:t>
            </a:r>
            <a:r>
              <a:rPr lang="nl-NL" dirty="0"/>
              <a:t> pictures</a:t>
            </a:r>
          </a:p>
          <a:p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much</a:t>
            </a:r>
            <a:r>
              <a:rPr lang="nl-NL" dirty="0"/>
              <a:t> ‘</a:t>
            </a:r>
            <a:r>
              <a:rPr lang="nl-NL" dirty="0" err="1"/>
              <a:t>self</a:t>
            </a:r>
            <a:r>
              <a:rPr lang="nl-NL" dirty="0"/>
              <a:t>-steering’ </a:t>
            </a:r>
            <a:r>
              <a:rPr lang="nl-NL" dirty="0" err="1"/>
              <a:t>regarding</a:t>
            </a:r>
            <a:r>
              <a:rPr lang="nl-NL" dirty="0"/>
              <a:t> </a:t>
            </a:r>
            <a:r>
              <a:rPr lang="nl-NL" dirty="0" err="1"/>
              <a:t>learning</a:t>
            </a:r>
            <a:r>
              <a:rPr lang="nl-NL" dirty="0"/>
              <a:t> proces </a:t>
            </a:r>
            <a:r>
              <a:rPr lang="nl-NL" dirty="0" err="1"/>
              <a:t>students</a:t>
            </a:r>
            <a:endParaRPr lang="nl-NL" dirty="0"/>
          </a:p>
          <a:p>
            <a:r>
              <a:rPr lang="nl-NL" dirty="0"/>
              <a:t>We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critical</a:t>
            </a:r>
            <a:r>
              <a:rPr lang="nl-NL" dirty="0"/>
              <a:t> </a:t>
            </a:r>
            <a:r>
              <a:rPr lang="nl-NL" dirty="0" err="1"/>
              <a:t>nursing</a:t>
            </a:r>
            <a:r>
              <a:rPr lang="nl-NL" dirty="0"/>
              <a:t> professionals, but </a:t>
            </a:r>
            <a:r>
              <a:rPr lang="nl-NL" dirty="0" err="1"/>
              <a:t>often</a:t>
            </a:r>
            <a:r>
              <a:rPr lang="nl-NL" dirty="0"/>
              <a:t> we </a:t>
            </a:r>
            <a:r>
              <a:rPr lang="nl-NL" dirty="0" err="1"/>
              <a:t>don’t</a:t>
            </a:r>
            <a:r>
              <a:rPr lang="nl-NL" dirty="0"/>
              <a:t> </a:t>
            </a:r>
            <a:r>
              <a:rPr lang="nl-NL" dirty="0" err="1"/>
              <a:t>educate</a:t>
            </a:r>
            <a:r>
              <a:rPr lang="nl-NL" dirty="0"/>
              <a:t> </a:t>
            </a:r>
            <a:r>
              <a:rPr lang="nl-NL" dirty="0" err="1"/>
              <a:t>them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critical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0776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6281"/>
            <a:ext cx="10896865" cy="1609344"/>
          </a:xfrm>
        </p:spPr>
        <p:txBody>
          <a:bodyPr/>
          <a:lstStyle/>
          <a:p>
            <a:r>
              <a:rPr lang="nl-NL" dirty="0" err="1"/>
              <a:t>Summing</a:t>
            </a:r>
            <a:r>
              <a:rPr lang="nl-NL" dirty="0"/>
              <a:t> up…</a:t>
            </a:r>
            <a:r>
              <a:rPr lang="nl-NL" dirty="0" err="1"/>
              <a:t>Why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importance</a:t>
            </a:r>
            <a:r>
              <a:rPr lang="nl-NL" dirty="0"/>
              <a:t> of </a:t>
            </a:r>
            <a:r>
              <a:rPr lang="nl-NL" dirty="0" err="1"/>
              <a:t>another</a:t>
            </a:r>
            <a:r>
              <a:rPr lang="nl-NL" dirty="0"/>
              <a:t> type of </a:t>
            </a:r>
            <a:r>
              <a:rPr lang="nl-NL" dirty="0" err="1"/>
              <a:t>internship</a:t>
            </a:r>
            <a:r>
              <a:rPr lang="nl-NL" dirty="0"/>
              <a:t> in </a:t>
            </a:r>
            <a:r>
              <a:rPr lang="nl-NL" dirty="0" err="1"/>
              <a:t>nursing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27036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Healthcare is </a:t>
            </a:r>
            <a:r>
              <a:rPr lang="nl-NL" dirty="0" err="1"/>
              <a:t>changing</a:t>
            </a:r>
            <a:r>
              <a:rPr lang="nl-NL" dirty="0"/>
              <a:t> </a:t>
            </a:r>
            <a:r>
              <a:rPr lang="nl-NL" dirty="0" err="1"/>
              <a:t>rapidly</a:t>
            </a:r>
            <a:r>
              <a:rPr lang="nl-NL" dirty="0"/>
              <a:t>: </a:t>
            </a:r>
            <a:r>
              <a:rPr lang="nl-NL" dirty="0" err="1"/>
              <a:t>less</a:t>
            </a:r>
            <a:r>
              <a:rPr lang="nl-NL" dirty="0"/>
              <a:t> </a:t>
            </a:r>
            <a:r>
              <a:rPr lang="nl-NL" dirty="0" err="1"/>
              <a:t>inpatient</a:t>
            </a:r>
            <a:r>
              <a:rPr lang="nl-NL" dirty="0"/>
              <a:t> care, more </a:t>
            </a:r>
            <a:r>
              <a:rPr lang="nl-NL" dirty="0" err="1"/>
              <a:t>outpatient</a:t>
            </a:r>
            <a:r>
              <a:rPr lang="nl-NL" dirty="0"/>
              <a:t> care)</a:t>
            </a:r>
          </a:p>
          <a:p>
            <a:r>
              <a:rPr lang="nl-NL" dirty="0" err="1"/>
              <a:t>Quality</a:t>
            </a:r>
            <a:r>
              <a:rPr lang="nl-NL" dirty="0"/>
              <a:t> </a:t>
            </a:r>
            <a:r>
              <a:rPr lang="nl-NL" dirty="0" err="1"/>
              <a:t>Frameworks</a:t>
            </a:r>
            <a:r>
              <a:rPr lang="nl-NL" dirty="0"/>
              <a:t>: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more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qualified</a:t>
            </a:r>
            <a:r>
              <a:rPr lang="nl-NL" dirty="0"/>
              <a:t> professionals</a:t>
            </a:r>
          </a:p>
          <a:p>
            <a:r>
              <a:rPr lang="nl-NL" dirty="0"/>
              <a:t>‘Beter leren in de zorg’ (Action </a:t>
            </a:r>
            <a:r>
              <a:rPr lang="nl-NL" dirty="0" err="1"/>
              <a:t>programme</a:t>
            </a:r>
            <a:r>
              <a:rPr lang="nl-NL" dirty="0"/>
              <a:t> ‘</a:t>
            </a:r>
            <a:r>
              <a:rPr lang="nl-NL" dirty="0" err="1"/>
              <a:t>Working</a:t>
            </a:r>
            <a:r>
              <a:rPr lang="nl-NL" dirty="0"/>
              <a:t> in Healthcare’ (</a:t>
            </a:r>
            <a:r>
              <a:rPr lang="nl-NL" dirty="0" err="1"/>
              <a:t>Ministry</a:t>
            </a:r>
            <a:r>
              <a:rPr lang="nl-NL" dirty="0"/>
              <a:t>  VWS)</a:t>
            </a:r>
          </a:p>
          <a:p>
            <a:r>
              <a:rPr lang="nl-NL" dirty="0" err="1"/>
              <a:t>Increasing</a:t>
            </a:r>
            <a:r>
              <a:rPr lang="nl-NL" dirty="0"/>
              <a:t> </a:t>
            </a:r>
            <a:r>
              <a:rPr lang="nl-NL" dirty="0" err="1"/>
              <a:t>dependency</a:t>
            </a:r>
            <a:r>
              <a:rPr lang="nl-NL" dirty="0"/>
              <a:t> of care chain partners</a:t>
            </a:r>
          </a:p>
          <a:p>
            <a:r>
              <a:rPr lang="nl-NL" dirty="0" err="1"/>
              <a:t>Knowing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possibilities</a:t>
            </a:r>
            <a:r>
              <a:rPr lang="nl-NL" dirty="0"/>
              <a:t> of care chain partners</a:t>
            </a:r>
          </a:p>
          <a:p>
            <a:r>
              <a:rPr lang="nl-NL" dirty="0"/>
              <a:t>Triple </a:t>
            </a:r>
            <a:r>
              <a:rPr lang="nl-NL" dirty="0" err="1"/>
              <a:t>aging</a:t>
            </a:r>
            <a:r>
              <a:rPr lang="nl-NL" dirty="0"/>
              <a:t>, </a:t>
            </a:r>
            <a:r>
              <a:rPr lang="nl-NL" dirty="0" err="1"/>
              <a:t>increasing</a:t>
            </a:r>
            <a:r>
              <a:rPr lang="nl-NL" dirty="0"/>
              <a:t> </a:t>
            </a:r>
            <a:r>
              <a:rPr lang="nl-NL" dirty="0" err="1"/>
              <a:t>complexity</a:t>
            </a:r>
            <a:r>
              <a:rPr lang="nl-NL" dirty="0"/>
              <a:t> of </a:t>
            </a:r>
            <a:r>
              <a:rPr lang="nl-NL" dirty="0" err="1"/>
              <a:t>elderly</a:t>
            </a:r>
            <a:r>
              <a:rPr lang="nl-NL" dirty="0"/>
              <a:t> care</a:t>
            </a:r>
          </a:p>
          <a:p>
            <a:r>
              <a:rPr lang="nl-NL" dirty="0" err="1"/>
              <a:t>Outflow</a:t>
            </a:r>
            <a:r>
              <a:rPr lang="nl-NL" dirty="0"/>
              <a:t> of professionals: 23% care professionals </a:t>
            </a:r>
            <a:r>
              <a:rPr lang="nl-NL" dirty="0" err="1"/>
              <a:t>older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55 </a:t>
            </a:r>
            <a:r>
              <a:rPr lang="nl-NL" dirty="0" err="1"/>
              <a:t>years</a:t>
            </a:r>
            <a:endParaRPr lang="nl-NL" dirty="0"/>
          </a:p>
          <a:p>
            <a:r>
              <a:rPr lang="nl-NL" dirty="0" err="1"/>
              <a:t>Increasing</a:t>
            </a:r>
            <a:r>
              <a:rPr lang="nl-NL" dirty="0"/>
              <a:t>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bachelor nurses in </a:t>
            </a:r>
            <a:r>
              <a:rPr lang="nl-NL" dirty="0" err="1"/>
              <a:t>elderly</a:t>
            </a:r>
            <a:r>
              <a:rPr lang="nl-NL" dirty="0"/>
              <a:t> care</a:t>
            </a:r>
          </a:p>
          <a:p>
            <a:r>
              <a:rPr lang="nl-NL" dirty="0"/>
              <a:t>How </a:t>
            </a:r>
            <a:r>
              <a:rPr lang="nl-NL" dirty="0" err="1"/>
              <a:t>to</a:t>
            </a:r>
            <a:r>
              <a:rPr lang="nl-NL" dirty="0"/>
              <a:t> interest, bind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hold</a:t>
            </a:r>
            <a:r>
              <a:rPr lang="nl-NL" dirty="0"/>
              <a:t> these </a:t>
            </a:r>
            <a:r>
              <a:rPr lang="nl-NL" dirty="0" err="1"/>
              <a:t>students</a:t>
            </a:r>
            <a:r>
              <a:rPr lang="nl-NL" dirty="0"/>
              <a:t>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 </a:t>
            </a:r>
            <a:r>
              <a:rPr lang="nl-NL" dirty="0" err="1"/>
              <a:t>Educate</a:t>
            </a:r>
            <a:r>
              <a:rPr lang="nl-NL" dirty="0"/>
              <a:t> (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work</a:t>
            </a:r>
            <a:r>
              <a:rPr lang="nl-NL" dirty="0"/>
              <a:t>) in </a:t>
            </a:r>
            <a:r>
              <a:rPr lang="nl-NL" dirty="0" err="1"/>
              <a:t>the</a:t>
            </a:r>
            <a:r>
              <a:rPr lang="nl-NL" dirty="0"/>
              <a:t> care chain: </a:t>
            </a:r>
            <a:r>
              <a:rPr lang="nl-NL" dirty="0" err="1"/>
              <a:t>the</a:t>
            </a:r>
            <a:r>
              <a:rPr lang="nl-NL" dirty="0"/>
              <a:t> ‘Care Chain </a:t>
            </a:r>
            <a:r>
              <a:rPr lang="nl-NL" dirty="0" err="1"/>
              <a:t>Internship</a:t>
            </a:r>
            <a:r>
              <a:rPr lang="nl-NL" dirty="0"/>
              <a:t>’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84" y="5721716"/>
            <a:ext cx="1002883" cy="774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30" y="5530056"/>
            <a:ext cx="2656865" cy="1021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5713612"/>
            <a:ext cx="838182" cy="838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985" y="5726617"/>
            <a:ext cx="2315951" cy="62861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167CEA8-C6F2-7C44-A4B5-754AE73834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81" y="5655464"/>
            <a:ext cx="1530752" cy="77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929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ut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Houttype</Template>
  <TotalTime>1075</TotalTime>
  <Words>666</Words>
  <Application>Microsoft Macintosh PowerPoint</Application>
  <PresentationFormat>Breedbeeld</PresentationFormat>
  <Paragraphs>134</Paragraphs>
  <Slides>28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5" baseType="lpstr">
      <vt:lpstr>Calibri</vt:lpstr>
      <vt:lpstr>Rockwell</vt:lpstr>
      <vt:lpstr>Rockwell Condensed</vt:lpstr>
      <vt:lpstr>Rockwell Extra Bold</vt:lpstr>
      <vt:lpstr>Times New Roman</vt:lpstr>
      <vt:lpstr>Wingdings</vt:lpstr>
      <vt:lpstr>Houttype</vt:lpstr>
      <vt:lpstr>Nursing Internship  in the care chain</vt:lpstr>
      <vt:lpstr>Challenges in nursing</vt:lpstr>
      <vt:lpstr>PowerPoint-presentatie</vt:lpstr>
      <vt:lpstr>Changing care environment</vt:lpstr>
      <vt:lpstr>Challenge for future care</vt:lpstr>
      <vt:lpstr>PowerPoint-presentatie</vt:lpstr>
      <vt:lpstr>PowerPoint-presentatie</vt:lpstr>
      <vt:lpstr>Change in nursing education</vt:lpstr>
      <vt:lpstr>Summing up…Why the importance of another type of internship in nursing</vt:lpstr>
      <vt:lpstr>Targets </vt:lpstr>
      <vt:lpstr>PowerPoint-presentatie</vt:lpstr>
      <vt:lpstr>PowerPoint-presentatie</vt:lpstr>
      <vt:lpstr>Care chain internship as a solution?</vt:lpstr>
      <vt:lpstr>PowerPoint-presentatie</vt:lpstr>
      <vt:lpstr>PowerPoint-presentatie</vt:lpstr>
      <vt:lpstr>So….</vt:lpstr>
      <vt:lpstr>PowerPoint-presentatie</vt:lpstr>
      <vt:lpstr>PowerPoint-presentatie</vt:lpstr>
      <vt:lpstr>What is the care chain internship</vt:lpstr>
      <vt:lpstr>PowerPoint-presentatie</vt:lpstr>
      <vt:lpstr>Guidance in the Internship</vt:lpstr>
      <vt:lpstr>PowerPoint-presentatie</vt:lpstr>
      <vt:lpstr>Learning Community</vt:lpstr>
      <vt:lpstr>Weeks between the Internships</vt:lpstr>
      <vt:lpstr>PowerPoint-presentatie</vt:lpstr>
      <vt:lpstr>Intervision</vt:lpstr>
      <vt:lpstr>Symposia</vt:lpstr>
      <vt:lpstr>Experiences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Jansen EJ, Erik</dc:creator>
  <cp:lastModifiedBy>Jansen EJ, Erik</cp:lastModifiedBy>
  <cp:revision>70</cp:revision>
  <dcterms:created xsi:type="dcterms:W3CDTF">2018-03-14T07:43:07Z</dcterms:created>
  <dcterms:modified xsi:type="dcterms:W3CDTF">2018-03-21T20:44:35Z</dcterms:modified>
</cp:coreProperties>
</file>